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y="5143500" cx="9144000"/>
  <p:notesSz cx="6858000" cy="9144000"/>
  <p:embeddedFontLst>
    <p:embeddedFont>
      <p:font typeface="Helvetica Neue"/>
      <p:regular r:id="rId52"/>
      <p:bold r:id="rId53"/>
      <p:italic r:id="rId54"/>
      <p:boldItalic r:id="rId55"/>
    </p:embeddedFont>
    <p:embeddedFont>
      <p:font typeface="Arial Black"/>
      <p:regular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4BEEDE-50CC-4551-ADBB-4DDB56E943D7}">
  <a:tblStyle styleId="{494BEEDE-50CC-4551-ADBB-4DDB56E94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font" Target="fonts/HelveticaNeue-bold.fntdata"/><Relationship Id="rId52" Type="http://schemas.openxmlformats.org/officeDocument/2006/relationships/font" Target="fonts/HelveticaNeue-regular.fntdata"/><Relationship Id="rId11" Type="http://schemas.openxmlformats.org/officeDocument/2006/relationships/slide" Target="slides/slide5.xml"/><Relationship Id="rId55" Type="http://schemas.openxmlformats.org/officeDocument/2006/relationships/font" Target="fonts/HelveticaNeue-boldItalic.fntdata"/><Relationship Id="rId10" Type="http://schemas.openxmlformats.org/officeDocument/2006/relationships/slide" Target="slides/slide4.xml"/><Relationship Id="rId54" Type="http://schemas.openxmlformats.org/officeDocument/2006/relationships/font" Target="fonts/HelveticaNeue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56" Type="http://schemas.openxmlformats.org/officeDocument/2006/relationships/font" Target="fonts/ArialBlack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435f25081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e435f25081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33219dfd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e33219dfd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435f25081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435f25081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435f25081_0_5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e435f25081_0_5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33219dfd4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e33219dfd4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3bcb36888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3bcb36888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The Rocky Mountain Advanced Computing Consortium is a collaboration among academic and research institutions located throughout the intermountain states.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e3bcb36888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e3bcb36888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e3bcb36888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e3bcb36888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e33219dfd4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e33219dfd4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3bcb3688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e3bcb3688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e3bcb36888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e3bcb36888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435f25081_0_1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e435f25081_0_1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e3bcb3688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e3bcb3688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e435f25081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e435f25081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e435f25081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e435f25081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e435f25081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e435f25081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3538d7a0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e3538d7a0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33219dfd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e33219dfd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Nodes are used because there are different needs for hardware - some basic functionality, some very intensive functionality</a:t>
            </a:r>
            <a:endParaRPr sz="1800">
              <a:solidFill>
                <a:srgbClr val="59595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e2e8b98cb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e2e8b98cb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Nodes are used because there are different needs for hardware - some basic functionality, some very intensive functionality</a:t>
            </a:r>
            <a:endParaRPr sz="1800">
              <a:solidFill>
                <a:srgbClr val="595959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e3538d7a0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e3538d7a0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network that we have </a:t>
            </a:r>
            <a:r>
              <a:rPr lang="en"/>
              <a:t>separated</a:t>
            </a:r>
            <a:r>
              <a:rPr lang="en"/>
              <a:t> into the different components for our overview are in fact run on </a:t>
            </a:r>
            <a:r>
              <a:rPr lang="en"/>
              <a:t>separate</a:t>
            </a:r>
            <a:r>
              <a:rPr lang="en"/>
              <a:t> distinct pieces of hardware working as a whole.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e3f5ce9a3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e3f5ce9a3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4c6dc19e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4c6dc19e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2e8b98cbd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e2e8b98cbd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e33219dfd4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e33219dfd4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e3f5ce9a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e3f5ce9a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e4c6dc19e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e4c6dc19e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e3bcb36888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e3bcb36888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e3bcb36888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e3bcb36888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Cookie analogy** describing a batch job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interactive jobs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e3bcb36888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e3bcb36888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e33219dfd4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e33219dfd4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e3bcb36888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e3bcb36888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e4c6dc19e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e4c6dc19e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e3538d7a0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e3538d7a0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435f25081_0_2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e435f25081_0_2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e4c6dc19e4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e4c6dc19e4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e4c6dc19e4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e4c6dc19e4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e4c6dc19e4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e4c6dc19e4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e3538d7a0e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e3538d7a0e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e4c6dc19e4_0_1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ge4c6dc19e4_0_1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e2e8b98cbd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e2e8b98cbd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2e8b98cbd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e2e8b98cbd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435f25081_0_3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e435f25081_0_3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435f25081_0_2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Why would we even want HPC?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Many people come to RC with the </a:t>
            </a:r>
            <a:r>
              <a:rPr lang="en" sz="1500"/>
              <a:t>recommendation of PI/Professors (not always) but it is sometimes difficult to understand the motivation of High Performance Computers.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Unlike PCs which deal with (generally) small amounts of data read/write, as researchers, you may have the necessity to read/write data potentially a thousand million times more than what you could expect on a Personal Computer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Introduce the concept of a node as being a small part of the aggregate whole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Using resources together in parallel to work on a problem - Puzzle analogy</a:t>
            </a:r>
            <a:endParaRPr sz="1500"/>
          </a:p>
        </p:txBody>
      </p:sp>
      <p:sp>
        <p:nvSpPr>
          <p:cNvPr id="137" name="Google Shape;137;ge435f25081_0_2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435f25081_0_3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 user you want to a) submit a job (analysis to run) then, eventually b) get the results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Behind the scenes things can be broken down into 3 main parts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A management </a:t>
            </a:r>
            <a:r>
              <a:rPr lang="en"/>
              <a:t>service</a:t>
            </a:r>
            <a:r>
              <a:rPr lang="en"/>
              <a:t> that help distribute job loads because this is a shared resource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Hardware to actually </a:t>
            </a:r>
            <a:r>
              <a:rPr lang="en"/>
              <a:t>perform</a:t>
            </a:r>
            <a:r>
              <a:rPr lang="en"/>
              <a:t> the computation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Storage for software, system information, your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e435f25081_0_3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3bcb3688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3bcb3688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 Black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" type="body"/>
          </p:nvPr>
        </p:nvSpPr>
        <p:spPr>
          <a:xfrm rot="5400000">
            <a:off x="3010800" y="-1012931"/>
            <a:ext cx="3122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628650" y="1369219"/>
            <a:ext cx="78867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623888" y="1293927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 Black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628650" y="1369219"/>
            <a:ext cx="3886200" cy="30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4629150" y="1369219"/>
            <a:ext cx="3886200" cy="30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2" name="Google Shape;42;p6"/>
          <p:cNvSpPr txBox="1"/>
          <p:nvPr>
            <p:ph idx="2" type="body"/>
          </p:nvPr>
        </p:nvSpPr>
        <p:spPr>
          <a:xfrm>
            <a:off x="629841" y="1878806"/>
            <a:ext cx="38682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4" name="Google Shape;44;p6"/>
          <p:cNvSpPr txBox="1"/>
          <p:nvPr>
            <p:ph idx="4" type="body"/>
          </p:nvPr>
        </p:nvSpPr>
        <p:spPr>
          <a:xfrm>
            <a:off x="4629150" y="1878806"/>
            <a:ext cx="38874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Black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0" name="Google Shape;60;p9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1" name="Google Shape;61;p9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Black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0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8" name="Google Shape;68;p10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  <a:defRPr b="0" i="0" sz="33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2198540" y="4767262"/>
            <a:ext cx="61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Untitled.png" id="11" name="Google Shape;11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6970140" y="4641719"/>
            <a:ext cx="1888110" cy="3325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Google Shape;12;p1"/>
          <p:cNvCxnSpPr/>
          <p:nvPr/>
        </p:nvCxnSpPr>
        <p:spPr>
          <a:xfrm flipH="1" rot="10800000">
            <a:off x="342900" y="4561200"/>
            <a:ext cx="8458200" cy="10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0761" y="4641719"/>
            <a:ext cx="1657826" cy="32987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rcamp.rc.colorado.edu/accounts/account-request/create/organization" TargetMode="External"/><Relationship Id="rId4" Type="http://schemas.openxmlformats.org/officeDocument/2006/relationships/hyperlink" Target="https://www.acns.colostate.edu/hpc/summit-get-started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rcamp.rc.colorado.edu/accounts/account-request/create/organizatio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Joel.Frahm@Colorado.Edu" TargetMode="External"/><Relationship Id="rId4" Type="http://schemas.openxmlformats.org/officeDocument/2006/relationships/hyperlink" Target="http://www.rc.colorado.edu" TargetMode="External"/><Relationship Id="rId5" Type="http://schemas.openxmlformats.org/officeDocument/2006/relationships/hyperlink" Target="mailto:rc-help@colorado.edu" TargetMode="External"/><Relationship Id="rId6" Type="http://schemas.openxmlformats.org/officeDocument/2006/relationships/hyperlink" Target="https://github.com/ResearchComputing/New_User_Seminar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hyperlink" Target="mailto:username@login.rc.colorado.edu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curc.readthedocs.io/en/latest/" TargetMode="External"/><Relationship Id="rId4" Type="http://schemas.openxmlformats.org/officeDocument/2006/relationships/hyperlink" Target="https://www.colorado.edu/crdds/what-we-do/education-training" TargetMode="External"/><Relationship Id="rId5" Type="http://schemas.openxmlformats.org/officeDocument/2006/relationships/hyperlink" Target="mailto:rc-help@colorado.edu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10.png"/><Relationship Id="rId7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8936" y="0"/>
            <a:ext cx="9418407" cy="514873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>
            <p:ph type="ctrTitle"/>
          </p:nvPr>
        </p:nvSpPr>
        <p:spPr>
          <a:xfrm>
            <a:off x="-37825" y="0"/>
            <a:ext cx="9289500" cy="6177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780000" dist="38100">
              <a:srgbClr val="FCFCFC">
                <a:alpha val="78000"/>
              </a:srgbClr>
            </a:outerShdw>
          </a:effectLst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Calibri"/>
              <a:buNone/>
            </a:pPr>
            <a:r>
              <a:rPr b="1" lang="en" sz="3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Research Computing New User Seminar</a:t>
            </a:r>
            <a:endParaRPr b="1" sz="3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Research Computing Services</a:t>
            </a:r>
            <a:endParaRPr b="1" sz="3020"/>
          </a:p>
        </p:txBody>
      </p:sp>
      <p:sp>
        <p:nvSpPr>
          <p:cNvPr id="186" name="Google Shape;18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Supercomputing</a:t>
            </a:r>
            <a:r>
              <a:rPr lang="en" sz="2400"/>
              <a:t> C</a:t>
            </a:r>
            <a:r>
              <a:rPr lang="en" sz="2400"/>
              <a:t>lusters</a:t>
            </a:r>
            <a:endParaRPr sz="2000">
              <a:solidFill>
                <a:srgbClr val="0097A7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Storage</a:t>
            </a:r>
            <a:endParaRPr sz="2000">
              <a:solidFill>
                <a:srgbClr val="0097A7"/>
              </a:solidFill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Gateways</a:t>
            </a:r>
            <a:endParaRPr sz="2000">
              <a:solidFill>
                <a:srgbClr val="0097A7"/>
              </a:solidFill>
            </a:endParaRPr>
          </a:p>
        </p:txBody>
      </p:sp>
      <p:sp>
        <p:nvSpPr>
          <p:cNvPr id="187" name="Google Shape;187;p23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88" name="Google Shape;188;p2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Research Computing Services</a:t>
            </a:r>
            <a:endParaRPr b="1" sz="3020"/>
          </a:p>
        </p:txBody>
      </p:sp>
      <p:sp>
        <p:nvSpPr>
          <p:cNvPr id="194" name="Google Shape;19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Supercomputing Clusters</a:t>
            </a:r>
            <a:endParaRPr sz="2400"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rgbClr val="0097A7"/>
              </a:buClr>
              <a:buSzPts val="2000"/>
              <a:buChar char="•"/>
            </a:pPr>
            <a:r>
              <a:rPr lang="en" sz="2000">
                <a:solidFill>
                  <a:srgbClr val="0097A7"/>
                </a:solidFill>
                <a:highlight>
                  <a:schemeClr val="lt1"/>
                </a:highlight>
              </a:rPr>
              <a:t>Summit, Blanca, (Alpine)</a:t>
            </a:r>
            <a:endParaRPr sz="2000">
              <a:solidFill>
                <a:srgbClr val="0097A7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97A7"/>
              </a:solidFill>
              <a:highlight>
                <a:schemeClr val="lt1"/>
              </a:highlight>
            </a:endParaRPr>
          </a:p>
          <a:p>
            <a:pPr indent="-381000" lvl="0" marL="457200" rtl="0" algn="l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Storage</a:t>
            </a:r>
            <a:endParaRPr sz="2400"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rgbClr val="0097A7"/>
              </a:buClr>
              <a:buSzPts val="2000"/>
              <a:buChar char="•"/>
            </a:pPr>
            <a:r>
              <a:rPr lang="en" sz="2000">
                <a:solidFill>
                  <a:srgbClr val="0097A7"/>
                </a:solidFill>
              </a:rPr>
              <a:t>Core, PetaLibrary</a:t>
            </a:r>
            <a:endParaRPr sz="2000">
              <a:solidFill>
                <a:srgbClr val="0097A7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97A7"/>
              </a:solidFill>
            </a:endParaRPr>
          </a:p>
          <a:p>
            <a:pPr indent="-381000" lvl="0" marL="457200" rtl="0" algn="l"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Gateways</a:t>
            </a:r>
            <a:endParaRPr sz="2400"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rgbClr val="0097A7"/>
              </a:buClr>
              <a:buSzPts val="2000"/>
              <a:buChar char="•"/>
            </a:pPr>
            <a:r>
              <a:rPr lang="en" sz="2000">
                <a:solidFill>
                  <a:srgbClr val="0097A7"/>
                </a:solidFill>
              </a:rPr>
              <a:t>JupyterHub, EnginFrame, (CUmulus)</a:t>
            </a:r>
            <a:endParaRPr sz="2000">
              <a:solidFill>
                <a:srgbClr val="0097A7"/>
              </a:solidFill>
            </a:endParaRPr>
          </a:p>
        </p:txBody>
      </p:sp>
      <p:sp>
        <p:nvSpPr>
          <p:cNvPr id="195" name="Google Shape;195;p24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96" name="Google Shape;196;p2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02" name="Google Shape;202;p2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25"/>
          <p:cNvSpPr txBox="1"/>
          <p:nvPr>
            <p:ph type="title"/>
          </p:nvPr>
        </p:nvSpPr>
        <p:spPr>
          <a:xfrm>
            <a:off x="286700" y="485325"/>
            <a:ext cx="6927300" cy="657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High Performance Computing</a:t>
            </a:r>
            <a:endParaRPr sz="2600"/>
          </a:p>
        </p:txBody>
      </p:sp>
      <p:pic>
        <p:nvPicPr>
          <p:cNvPr id="204" name="Google Shape;20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00" y="1879348"/>
            <a:ext cx="1383025" cy="13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5"/>
          <p:cNvSpPr/>
          <p:nvPr/>
        </p:nvSpPr>
        <p:spPr>
          <a:xfrm>
            <a:off x="3974475" y="225571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</a:t>
            </a:r>
            <a:endParaRPr/>
          </a:p>
        </p:txBody>
      </p:sp>
      <p:sp>
        <p:nvSpPr>
          <p:cNvPr id="206" name="Google Shape;206;p25"/>
          <p:cNvSpPr/>
          <p:nvPr/>
        </p:nvSpPr>
        <p:spPr>
          <a:xfrm>
            <a:off x="6839575" y="330993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  <p:sp>
        <p:nvSpPr>
          <p:cNvPr id="207" name="Google Shape;207;p25"/>
          <p:cNvSpPr/>
          <p:nvPr/>
        </p:nvSpPr>
        <p:spPr>
          <a:xfrm>
            <a:off x="6839575" y="124906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cxnSp>
        <p:nvCxnSpPr>
          <p:cNvPr id="208" name="Google Shape;208;p25"/>
          <p:cNvCxnSpPr/>
          <p:nvPr/>
        </p:nvCxnSpPr>
        <p:spPr>
          <a:xfrm>
            <a:off x="2421100" y="2444900"/>
            <a:ext cx="120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p25"/>
          <p:cNvCxnSpPr/>
          <p:nvPr/>
        </p:nvCxnSpPr>
        <p:spPr>
          <a:xfrm rot="10800000">
            <a:off x="2428750" y="2827050"/>
            <a:ext cx="1184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" name="Google Shape;210;p25"/>
          <p:cNvCxnSpPr/>
          <p:nvPr/>
        </p:nvCxnSpPr>
        <p:spPr>
          <a:xfrm flipH="1" rot="10800000">
            <a:off x="5547025" y="1673050"/>
            <a:ext cx="1070100" cy="580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25"/>
          <p:cNvCxnSpPr/>
          <p:nvPr/>
        </p:nvCxnSpPr>
        <p:spPr>
          <a:xfrm>
            <a:off x="5524100" y="2995175"/>
            <a:ext cx="1192200" cy="481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5"/>
          <p:cNvCxnSpPr/>
          <p:nvPr/>
        </p:nvCxnSpPr>
        <p:spPr>
          <a:xfrm>
            <a:off x="7457700" y="2055125"/>
            <a:ext cx="0" cy="111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25"/>
          <p:cNvSpPr txBox="1"/>
          <p:nvPr/>
        </p:nvSpPr>
        <p:spPr>
          <a:xfrm>
            <a:off x="2441950" y="1889425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Job</a:t>
            </a:r>
            <a:endParaRPr/>
          </a:p>
        </p:txBody>
      </p:sp>
      <p:sp>
        <p:nvSpPr>
          <p:cNvPr id="214" name="Google Shape;214;p25"/>
          <p:cNvSpPr txBox="1"/>
          <p:nvPr/>
        </p:nvSpPr>
        <p:spPr>
          <a:xfrm>
            <a:off x="2486050" y="3035825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Results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/>
          <p:nvPr/>
        </p:nvSpPr>
        <p:spPr>
          <a:xfrm>
            <a:off x="6481950" y="2964800"/>
            <a:ext cx="2335800" cy="1426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6"/>
          <p:cNvSpPr/>
          <p:nvPr/>
        </p:nvSpPr>
        <p:spPr>
          <a:xfrm>
            <a:off x="5672050" y="110900"/>
            <a:ext cx="3342300" cy="1819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6"/>
          <p:cNvSpPr txBox="1"/>
          <p:nvPr>
            <p:ph type="title"/>
          </p:nvPr>
        </p:nvSpPr>
        <p:spPr>
          <a:xfrm>
            <a:off x="160675" y="445025"/>
            <a:ext cx="52950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CU Research Computing</a:t>
            </a:r>
            <a:endParaRPr sz="3020"/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13" y="2252773"/>
            <a:ext cx="1383025" cy="13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6"/>
          <p:cNvSpPr/>
          <p:nvPr/>
        </p:nvSpPr>
        <p:spPr>
          <a:xfrm>
            <a:off x="3974488" y="262913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</a:t>
            </a:r>
            <a:endParaRPr/>
          </a:p>
        </p:txBody>
      </p:sp>
      <p:sp>
        <p:nvSpPr>
          <p:cNvPr id="224" name="Google Shape;224;p26"/>
          <p:cNvSpPr/>
          <p:nvPr/>
        </p:nvSpPr>
        <p:spPr>
          <a:xfrm>
            <a:off x="6654025" y="371426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PetaLibary</a:t>
            </a:r>
            <a:endParaRPr/>
          </a:p>
        </p:txBody>
      </p:sp>
      <p:sp>
        <p:nvSpPr>
          <p:cNvPr id="225" name="Google Shape;225;p26"/>
          <p:cNvSpPr/>
          <p:nvPr/>
        </p:nvSpPr>
        <p:spPr>
          <a:xfrm>
            <a:off x="6481938" y="25053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Summit</a:t>
            </a:r>
            <a:endParaRPr/>
          </a:p>
        </p:txBody>
      </p:sp>
      <p:cxnSp>
        <p:nvCxnSpPr>
          <p:cNvPr id="226" name="Google Shape;226;p26"/>
          <p:cNvCxnSpPr/>
          <p:nvPr/>
        </p:nvCxnSpPr>
        <p:spPr>
          <a:xfrm>
            <a:off x="2421113" y="2818325"/>
            <a:ext cx="120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7" name="Google Shape;227;p26"/>
          <p:cNvCxnSpPr/>
          <p:nvPr/>
        </p:nvCxnSpPr>
        <p:spPr>
          <a:xfrm rot="10800000">
            <a:off x="2428763" y="3200475"/>
            <a:ext cx="1184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8" name="Google Shape;228;p26"/>
          <p:cNvCxnSpPr>
            <a:stCxn id="223" idx="3"/>
          </p:cNvCxnSpPr>
          <p:nvPr/>
        </p:nvCxnSpPr>
        <p:spPr>
          <a:xfrm flipH="1" rot="10800000">
            <a:off x="5302588" y="1929987"/>
            <a:ext cx="1052400" cy="101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6"/>
          <p:cNvCxnSpPr>
            <a:stCxn id="223" idx="3"/>
            <a:endCxn id="219" idx="1"/>
          </p:cNvCxnSpPr>
          <p:nvPr/>
        </p:nvCxnSpPr>
        <p:spPr>
          <a:xfrm>
            <a:off x="5302588" y="2944287"/>
            <a:ext cx="1179300" cy="733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26"/>
          <p:cNvCxnSpPr>
            <a:stCxn id="220" idx="2"/>
          </p:cNvCxnSpPr>
          <p:nvPr/>
        </p:nvCxnSpPr>
        <p:spPr>
          <a:xfrm>
            <a:off x="7343200" y="1930100"/>
            <a:ext cx="291300" cy="1030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26"/>
          <p:cNvSpPr txBox="1"/>
          <p:nvPr/>
        </p:nvSpPr>
        <p:spPr>
          <a:xfrm>
            <a:off x="2441963" y="2262850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Job</a:t>
            </a:r>
            <a:endParaRPr/>
          </a:p>
        </p:txBody>
      </p:sp>
      <p:sp>
        <p:nvSpPr>
          <p:cNvPr id="232" name="Google Shape;232;p26"/>
          <p:cNvSpPr txBox="1"/>
          <p:nvPr/>
        </p:nvSpPr>
        <p:spPr>
          <a:xfrm>
            <a:off x="2486063" y="3409250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Results</a:t>
            </a:r>
            <a:endParaRPr/>
          </a:p>
        </p:txBody>
      </p:sp>
      <p:sp>
        <p:nvSpPr>
          <p:cNvPr id="233" name="Google Shape;233;p26"/>
          <p:cNvSpPr/>
          <p:nvPr/>
        </p:nvSpPr>
        <p:spPr>
          <a:xfrm>
            <a:off x="7473138" y="96936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(Alpine)</a:t>
            </a:r>
            <a:endParaRPr/>
          </a:p>
        </p:txBody>
      </p:sp>
      <p:sp>
        <p:nvSpPr>
          <p:cNvPr id="234" name="Google Shape;234;p26"/>
          <p:cNvSpPr/>
          <p:nvPr/>
        </p:nvSpPr>
        <p:spPr>
          <a:xfrm>
            <a:off x="5893263" y="112346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Blanca</a:t>
            </a:r>
            <a:endParaRPr/>
          </a:p>
        </p:txBody>
      </p:sp>
      <p:sp>
        <p:nvSpPr>
          <p:cNvPr id="235" name="Google Shape;235;p26"/>
          <p:cNvSpPr/>
          <p:nvPr/>
        </p:nvSpPr>
        <p:spPr>
          <a:xfrm>
            <a:off x="7213738" y="3033550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Storage</a:t>
            </a:r>
            <a:endParaRPr/>
          </a:p>
        </p:txBody>
      </p:sp>
      <p:sp>
        <p:nvSpPr>
          <p:cNvPr id="236" name="Google Shape;236;p26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37" name="Google Shape;237;p2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Summit Cluster</a:t>
            </a:r>
            <a:endParaRPr sz="3020"/>
          </a:p>
        </p:txBody>
      </p:sp>
      <p:sp>
        <p:nvSpPr>
          <p:cNvPr id="243" name="Google Shape;24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" sz="2400">
                <a:solidFill>
                  <a:schemeClr val="dk1"/>
                </a:solidFill>
              </a:rPr>
              <a:t>Free-access, NSF-funded supercomputer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" sz="2400">
                <a:solidFill>
                  <a:schemeClr val="dk1"/>
                </a:solidFill>
              </a:rPr>
              <a:t>450+ (mostly) compute nodes</a:t>
            </a:r>
            <a:endParaRPr sz="2400">
              <a:solidFill>
                <a:schemeClr val="dk1"/>
              </a:solidFill>
            </a:endParaRPr>
          </a:p>
          <a:p>
            <a:pPr indent="-2159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" sz="2400"/>
              <a:t>Also have memory, and graphics </a:t>
            </a:r>
            <a:r>
              <a:rPr lang="en" sz="2400">
                <a:solidFill>
                  <a:schemeClr val="dk1"/>
                </a:solidFill>
              </a:rPr>
              <a:t>nodes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" sz="2400">
                <a:solidFill>
                  <a:schemeClr val="dk1"/>
                </a:solidFill>
              </a:rPr>
              <a:t>Shared between </a:t>
            </a:r>
            <a:r>
              <a:rPr lang="en" sz="2400"/>
              <a:t>CU, CSU, and Rocky Mountain Advanced Computing Consortium (RMACC)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44" name="Google Shape;244;p27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45" name="Google Shape;245;p2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Blanca Cluster</a:t>
            </a:r>
            <a:endParaRPr sz="3020"/>
          </a:p>
        </p:txBody>
      </p:sp>
      <p:sp>
        <p:nvSpPr>
          <p:cNvPr id="251" name="Google Shape;25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C</a:t>
            </a:r>
            <a:r>
              <a:rPr lang="en" sz="2000"/>
              <a:t>ondo computing service</a:t>
            </a:r>
            <a:endParaRPr sz="2000"/>
          </a:p>
          <a:p>
            <a:pPr indent="-190500" lvl="1" marL="5207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Buy-in Cluster</a:t>
            </a:r>
            <a:endParaRPr sz="20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Compute and Graphics nodes available.</a:t>
            </a:r>
            <a:endParaRPr sz="2000"/>
          </a:p>
        </p:txBody>
      </p:sp>
      <p:sp>
        <p:nvSpPr>
          <p:cNvPr id="252" name="Google Shape;252;p28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53" name="Google Shape;253;p2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PetaLibarary</a:t>
            </a:r>
            <a:endParaRPr sz="3020"/>
          </a:p>
        </p:txBody>
      </p:sp>
      <p:sp>
        <p:nvSpPr>
          <p:cNvPr id="259" name="Google Shape;25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Service for:</a:t>
            </a:r>
            <a:endParaRPr sz="2000"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Storage</a:t>
            </a:r>
            <a:endParaRPr sz="1800"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Archive</a:t>
            </a:r>
            <a:endParaRPr sz="1800"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Sharing of research data. </a:t>
            </a:r>
            <a:endParaRPr sz="1800"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Available at a subsidized cost to any researcher affiliated with the University of Colorado Boulder.</a:t>
            </a:r>
            <a:endParaRPr sz="2000"/>
          </a:p>
        </p:txBody>
      </p:sp>
      <p:sp>
        <p:nvSpPr>
          <p:cNvPr id="260" name="Google Shape;260;p29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61" name="Google Shape;261;p2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How to Access RC Resources?</a:t>
            </a:r>
            <a:endParaRPr sz="3020"/>
          </a:p>
        </p:txBody>
      </p:sp>
      <p:sp>
        <p:nvSpPr>
          <p:cNvPr id="267" name="Google Shape;267;p30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>
                <a:solidFill>
                  <a:schemeClr val="dk1"/>
                </a:solidFill>
              </a:rPr>
              <a:t>Get an account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>
                <a:solidFill>
                  <a:schemeClr val="dk1"/>
                </a:solidFill>
              </a:rPr>
              <a:t>Set up two factor authentication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/>
              <a:t>(</a:t>
            </a:r>
            <a:r>
              <a:rPr lang="en">
                <a:solidFill>
                  <a:schemeClr val="dk1"/>
                </a:solidFill>
              </a:rPr>
              <a:t>Inform us of any specific needs)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>
                <a:solidFill>
                  <a:schemeClr val="dk1"/>
                </a:solidFill>
              </a:rPr>
              <a:t>Log in</a:t>
            </a:r>
            <a:endParaRPr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>
                <a:solidFill>
                  <a:schemeClr val="dk1"/>
                </a:solidFill>
              </a:rPr>
              <a:t>Create greatness (responsibly)</a:t>
            </a:r>
            <a:endParaRPr/>
          </a:p>
        </p:txBody>
      </p:sp>
      <p:sp>
        <p:nvSpPr>
          <p:cNvPr id="268" name="Google Shape;268;p30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69" name="Google Shape;269;p3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Getting an account</a:t>
            </a:r>
            <a:endParaRPr sz="3020"/>
          </a:p>
        </p:txBody>
      </p:sp>
      <p:sp>
        <p:nvSpPr>
          <p:cNvPr id="275" name="Google Shape;275;p31"/>
          <p:cNvSpPr txBox="1"/>
          <p:nvPr>
            <p:ph idx="1" type="body"/>
          </p:nvPr>
        </p:nvSpPr>
        <p:spPr>
          <a:xfrm>
            <a:off x="311700" y="1152475"/>
            <a:ext cx="8218800" cy="3293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55000" lnSpcReduction="20000"/>
          </a:bodyPr>
          <a:lstStyle/>
          <a:p>
            <a:pPr indent="-20193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800">
                <a:solidFill>
                  <a:schemeClr val="dk1"/>
                </a:solidFill>
              </a:rPr>
              <a:t>CU Boulder users and affiliates:</a:t>
            </a:r>
            <a:endParaRPr sz="2800">
              <a:solidFill>
                <a:schemeClr val="dk1"/>
              </a:solidFill>
            </a:endParaRPr>
          </a:p>
          <a:p>
            <a:pPr indent="-21209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800">
                <a:solidFill>
                  <a:schemeClr val="dk1"/>
                </a:solidFill>
              </a:rPr>
              <a:t>Request an account through the RC Account request portal</a:t>
            </a:r>
            <a:endParaRPr sz="28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" sz="2400"/>
              <a:t> </a:t>
            </a:r>
            <a:endParaRPr sz="2400">
              <a:solidFill>
                <a:schemeClr val="dk1"/>
              </a:solidFill>
            </a:endParaRPr>
          </a:p>
          <a:p>
            <a:pPr indent="-12191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20193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800">
                <a:solidFill>
                  <a:schemeClr val="dk1"/>
                </a:solidFill>
              </a:rPr>
              <a:t>CSU Users:</a:t>
            </a:r>
            <a:endParaRPr sz="28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Request an CSU eID if you don’t have one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Fill out account application form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Duo authentication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Then get an RC user account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 u="sng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https://www.acns.colostate.edu/hpc/summit-get-started/</a:t>
            </a:r>
            <a:endParaRPr sz="2400">
              <a:solidFill>
                <a:schemeClr val="dk1"/>
              </a:solidFill>
            </a:endParaRPr>
          </a:p>
          <a:p>
            <a:pPr indent="-12191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20193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800">
                <a:solidFill>
                  <a:schemeClr val="dk1"/>
                </a:solidFill>
              </a:rPr>
              <a:t>RMACC Users:</a:t>
            </a:r>
            <a:endParaRPr sz="28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Contact your local representative, if known. Email rc-help@colorado.edu</a:t>
            </a:r>
            <a:endParaRPr sz="2400">
              <a:solidFill>
                <a:schemeClr val="dk1"/>
              </a:solidFill>
            </a:endParaRPr>
          </a:p>
          <a:p>
            <a:pPr indent="-20573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400">
                <a:solidFill>
                  <a:schemeClr val="dk1"/>
                </a:solidFill>
              </a:rPr>
              <a:t>We’ll guide you through the process</a:t>
            </a:r>
            <a:endParaRPr/>
          </a:p>
        </p:txBody>
      </p:sp>
      <p:sp>
        <p:nvSpPr>
          <p:cNvPr id="276" name="Google Shape;276;p31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77" name="Google Shape;277;p3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Getting an Account</a:t>
            </a:r>
            <a:endParaRPr/>
          </a:p>
        </p:txBody>
      </p:sp>
      <p:sp>
        <p:nvSpPr>
          <p:cNvPr id="283" name="Google Shape;283;p32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84" name="Google Shape;284;p3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32"/>
          <p:cNvSpPr txBox="1"/>
          <p:nvPr>
            <p:ph idx="1" type="body"/>
          </p:nvPr>
        </p:nvSpPr>
        <p:spPr>
          <a:xfrm>
            <a:off x="311700" y="1152475"/>
            <a:ext cx="8218800" cy="3293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21209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CU Boulder users and affiliates:</a:t>
            </a:r>
            <a:endParaRPr sz="1700">
              <a:solidFill>
                <a:schemeClr val="dk1"/>
              </a:solidFill>
            </a:endParaRPr>
          </a:p>
          <a:p>
            <a:pPr indent="-22225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Request an account through the RC Account request portal</a:t>
            </a:r>
            <a:endParaRPr sz="1700">
              <a:solidFill>
                <a:schemeClr val="dk1"/>
              </a:solidFill>
            </a:endParaRPr>
          </a:p>
          <a:p>
            <a:pPr indent="-23621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https://rcamp.rc.colorado.edu/accounts/account-request/create/organization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438525" y="273850"/>
            <a:ext cx="84015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 sz="2900"/>
              <a:t>Research Computing New User Seminar</a:t>
            </a:r>
            <a:endParaRPr sz="2900"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628650" y="1369219"/>
            <a:ext cx="78867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52400" lvl="0" marL="1778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/>
              <a:t>Gerardo Hidalgo-Cuellar: </a:t>
            </a:r>
            <a:r>
              <a:rPr lang="en" sz="1800" u="sng">
                <a:solidFill>
                  <a:srgbClr val="0097A7"/>
                </a:solidFill>
              </a:rPr>
              <a:t>gehi0941</a:t>
            </a:r>
            <a:r>
              <a:rPr lang="en" sz="1800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@Colorado.Edu</a:t>
            </a:r>
            <a:r>
              <a:rPr lang="en" sz="1800" u="sng"/>
              <a:t> </a:t>
            </a:r>
            <a:endParaRPr sz="1800" u="sng"/>
          </a:p>
          <a:p>
            <a:pPr indent="-1524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Website: </a:t>
            </a:r>
            <a:r>
              <a:rPr lang="en" sz="1800" u="sng">
                <a:solidFill>
                  <a:srgbClr val="0097A7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www.rc.colorado.edu</a:t>
            </a:r>
            <a:endParaRPr sz="1800">
              <a:solidFill>
                <a:srgbClr val="0097A7"/>
              </a:solidFill>
            </a:endParaRPr>
          </a:p>
          <a:p>
            <a:pPr indent="-1524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Help: </a:t>
            </a:r>
            <a:r>
              <a:rPr lang="en" sz="1800" u="sng">
                <a:solidFill>
                  <a:srgbClr val="0097A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r>
              <a:rPr lang="en" sz="1800">
                <a:solidFill>
                  <a:srgbClr val="1D1C1D"/>
                </a:solidFill>
              </a:rPr>
              <a:t> </a:t>
            </a:r>
            <a:endParaRPr sz="1800"/>
          </a:p>
          <a:p>
            <a:pPr indent="-1651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1800">
                <a:solidFill>
                  <a:schemeClr val="dk1"/>
                </a:solidFill>
              </a:rPr>
              <a:t>Slides:</a:t>
            </a:r>
            <a:r>
              <a:rPr lang="en" sz="1800"/>
              <a:t> </a:t>
            </a:r>
            <a:r>
              <a:rPr lang="en" sz="1800" u="sng">
                <a:solidFill>
                  <a:srgbClr val="0097A7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https://github.com/ResearchComputing/New_User_Seminar</a:t>
            </a:r>
            <a:r>
              <a:rPr lang="en" sz="2000"/>
              <a:t> </a:t>
            </a:r>
            <a:r>
              <a:rPr lang="en" sz="2000">
                <a:solidFill>
                  <a:schemeClr val="dk1"/>
                </a:solidFill>
              </a:rPr>
              <a:t> </a:t>
            </a:r>
            <a:endParaRPr sz="2000"/>
          </a:p>
          <a:p>
            <a:pPr indent="-381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Two Factor Authentication</a:t>
            </a:r>
            <a:endParaRPr sz="3020"/>
          </a:p>
        </p:txBody>
      </p:sp>
      <p:sp>
        <p:nvSpPr>
          <p:cNvPr id="291" name="Google Shape;291;p33"/>
          <p:cNvSpPr txBox="1"/>
          <p:nvPr>
            <p:ph idx="1" type="body"/>
          </p:nvPr>
        </p:nvSpPr>
        <p:spPr>
          <a:xfrm>
            <a:off x="311700" y="14572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8415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>
                <a:solidFill>
                  <a:schemeClr val="dk1"/>
                </a:solidFill>
              </a:rPr>
              <a:t>Provides an extra level of authentication</a:t>
            </a:r>
            <a:endParaRPr>
              <a:solidFill>
                <a:schemeClr val="dk1"/>
              </a:solidFill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We are outside the firewall!</a:t>
            </a:r>
            <a:endParaRPr sz="1700">
              <a:solidFill>
                <a:schemeClr val="dk1"/>
              </a:solidFill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Valuable resources</a:t>
            </a:r>
            <a:endParaRPr sz="1700">
              <a:solidFill>
                <a:schemeClr val="dk1"/>
              </a:solidFill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I</a:t>
            </a:r>
            <a:r>
              <a:rPr lang="en" sz="1700">
                <a:solidFill>
                  <a:schemeClr val="dk1"/>
                </a:solidFill>
              </a:rPr>
              <a:t>nviting, high-profile target</a:t>
            </a:r>
            <a:endParaRPr sz="1700">
              <a:solidFill>
                <a:schemeClr val="dk1"/>
              </a:solidFill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</a:rPr>
              <a:t>Lost time investigating/fixing</a:t>
            </a:r>
            <a:endParaRPr sz="1700"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47650" lvl="0" marL="228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/>
              <a:t>Duo</a:t>
            </a:r>
            <a:endParaRPr/>
          </a:p>
          <a:p>
            <a:pPr indent="-228600" lvl="1" marL="6858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2000"/>
              <a:t>You will receive a Duo invitation when your RC account is created. </a:t>
            </a:r>
            <a:endParaRPr sz="1700"/>
          </a:p>
        </p:txBody>
      </p:sp>
      <p:sp>
        <p:nvSpPr>
          <p:cNvPr id="292" name="Google Shape;292;p33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293" name="Google Shape;293;p3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Duo Authentication</a:t>
            </a:r>
            <a:endParaRPr/>
          </a:p>
        </p:txBody>
      </p:sp>
      <p:sp>
        <p:nvSpPr>
          <p:cNvPr id="299" name="Google Shape;29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11430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rgbClr val="FCFCFC"/>
              </a:highlight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Most users use the Duo smartphone app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“Phone Call” is an alternatives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Physical code generator “token” available for $20</a:t>
            </a:r>
            <a:endParaRPr/>
          </a:p>
        </p:txBody>
      </p:sp>
      <p:sp>
        <p:nvSpPr>
          <p:cNvPr id="300" name="Google Shape;300;p34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01" name="Google Shape;301;p3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2" name="Google Shape;30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1451" y="510800"/>
            <a:ext cx="1718750" cy="3725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3" name="Google Shape;303;p34"/>
          <p:cNvSpPr/>
          <p:nvPr/>
        </p:nvSpPr>
        <p:spPr>
          <a:xfrm>
            <a:off x="7492275" y="1849775"/>
            <a:ext cx="294900" cy="8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4"/>
          <p:cNvSpPr/>
          <p:nvPr/>
        </p:nvSpPr>
        <p:spPr>
          <a:xfrm>
            <a:off x="7400000" y="2085575"/>
            <a:ext cx="474900" cy="8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Terminal</a:t>
            </a:r>
            <a:endParaRPr sz="3000"/>
          </a:p>
        </p:txBody>
      </p:sp>
      <p:sp>
        <p:nvSpPr>
          <p:cNvPr id="310" name="Google Shape;310;p35"/>
          <p:cNvSpPr txBox="1"/>
          <p:nvPr>
            <p:ph idx="1" type="body"/>
          </p:nvPr>
        </p:nvSpPr>
        <p:spPr>
          <a:xfrm>
            <a:off x="311700" y="1285875"/>
            <a:ext cx="8520600" cy="3282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65100" lvl="0" marL="177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Mac or Linux</a:t>
            </a:r>
            <a:endParaRPr sz="2000"/>
          </a:p>
          <a:p>
            <a:pPr indent="-190500" lvl="1" marL="520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Terminal application</a:t>
            </a:r>
            <a:endParaRPr sz="2000"/>
          </a:p>
          <a:p>
            <a:pPr indent="0" lvl="0" marL="177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165100" lvl="0" marL="177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Windows</a:t>
            </a:r>
            <a:endParaRPr sz="2000"/>
          </a:p>
          <a:p>
            <a:pPr indent="-190500" lvl="1" marL="5207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" sz="2000"/>
              <a:t>PuTTY</a:t>
            </a:r>
            <a:endParaRPr sz="2000"/>
          </a:p>
        </p:txBody>
      </p:sp>
      <p:sp>
        <p:nvSpPr>
          <p:cNvPr id="311" name="Google Shape;311;p35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12" name="Google Shape;312;p3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3" name="Google Shape;31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8002" y="1132575"/>
            <a:ext cx="2658525" cy="235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Logging in</a:t>
            </a:r>
            <a:endParaRPr/>
          </a:p>
        </p:txBody>
      </p:sp>
      <p:sp>
        <p:nvSpPr>
          <p:cNvPr id="319" name="Google Shape;319;p36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20" name="Google Shape;320;p3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36"/>
          <p:cNvSpPr txBox="1"/>
          <p:nvPr>
            <p:ph idx="1" type="body"/>
          </p:nvPr>
        </p:nvSpPr>
        <p:spPr>
          <a:xfrm>
            <a:off x="457207" y="1325117"/>
            <a:ext cx="74166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651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/>
              <a:t>To login to an RC login node:</a:t>
            </a:r>
            <a:endParaRPr sz="2000"/>
          </a:p>
          <a:p>
            <a:pPr indent="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ssh &lt;</a:t>
            </a: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uFill>
                  <a:noFill/>
                </a:uFill>
                <a:latin typeface="Courier"/>
                <a:ea typeface="Courier"/>
                <a:cs typeface="Courier"/>
                <a:sym typeface="Couri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username&gt;@login.rc.colorado.edu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br>
              <a:rPr lang="en">
                <a:latin typeface="Courier"/>
                <a:ea typeface="Courier"/>
                <a:cs typeface="Courier"/>
                <a:sym typeface="Courier"/>
              </a:rPr>
            </a:br>
            <a:r>
              <a:rPr lang="en" sz="2000"/>
              <a:t>Supply your IdentiKey password and your Duo app will alert you to confirm the login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Logging In</a:t>
            </a:r>
            <a:endParaRPr b="1" sz="3000"/>
          </a:p>
        </p:txBody>
      </p:sp>
      <p:sp>
        <p:nvSpPr>
          <p:cNvPr id="327" name="Google Shape;327;p37"/>
          <p:cNvSpPr txBox="1"/>
          <p:nvPr>
            <p:ph idx="1" type="body"/>
          </p:nvPr>
        </p:nvSpPr>
        <p:spPr>
          <a:xfrm>
            <a:off x="311700" y="1285875"/>
            <a:ext cx="8520600" cy="3282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It’s important to note that you are NOT logging into any specific resource, Summit, etc.</a:t>
            </a:r>
            <a:endParaRPr sz="2000">
              <a:solidFill>
                <a:schemeClr val="dk1"/>
              </a:solidFill>
            </a:endParaRPr>
          </a:p>
          <a:p>
            <a:pPr indent="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When you log in, you land on our login nodes</a:t>
            </a:r>
            <a:endParaRPr sz="2000">
              <a:solidFill>
                <a:schemeClr val="dk1"/>
              </a:solidFill>
            </a:endParaRPr>
          </a:p>
          <a:p>
            <a:pPr indent="0" lvl="0" marL="177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From there, you can access our other resources</a:t>
            </a:r>
            <a:endParaRPr sz="1300"/>
          </a:p>
        </p:txBody>
      </p:sp>
      <p:sp>
        <p:nvSpPr>
          <p:cNvPr id="328" name="Google Shape;328;p37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29" name="Google Shape;329;p3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4" name="Google Shape;334;p38"/>
          <p:cNvGraphicFramePr/>
          <p:nvPr/>
        </p:nvGraphicFramePr>
        <p:xfrm>
          <a:off x="585900" y="4571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{494BEEDE-50CC-4551-ADBB-4DDB56E943D7}</a:tableStyleId>
              </a:tblPr>
              <a:tblGrid>
                <a:gridCol w="3875750"/>
                <a:gridCol w="3875750"/>
              </a:tblGrid>
              <a:tr h="444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Node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File System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80175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One computing server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Physical hardware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Work </a:t>
                      </a: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together</a:t>
                      </a:r>
                      <a:r>
                        <a:rPr lang="en" sz="1800">
                          <a:solidFill>
                            <a:schemeClr val="dk1"/>
                          </a:solidFill>
                        </a:rPr>
                        <a:t> in parallel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The basic tree-like layout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From any node* you have access to the entire file system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35" name="Google Shape;335;p38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36" name="Google Shape;336;p3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7" name="Google Shape;337;p38"/>
          <p:cNvSpPr/>
          <p:nvPr/>
        </p:nvSpPr>
        <p:spPr>
          <a:xfrm>
            <a:off x="1870050" y="336802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8"/>
          <p:cNvSpPr/>
          <p:nvPr/>
        </p:nvSpPr>
        <p:spPr>
          <a:xfrm>
            <a:off x="2916225" y="309412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8"/>
          <p:cNvSpPr/>
          <p:nvPr/>
        </p:nvSpPr>
        <p:spPr>
          <a:xfrm>
            <a:off x="3704575" y="3624650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8"/>
          <p:cNvSpPr/>
          <p:nvPr/>
        </p:nvSpPr>
        <p:spPr>
          <a:xfrm>
            <a:off x="2443275" y="407357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8"/>
          <p:cNvSpPr/>
          <p:nvPr/>
        </p:nvSpPr>
        <p:spPr>
          <a:xfrm>
            <a:off x="1096025" y="3898550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2" name="Google Shape;342;p38"/>
          <p:cNvCxnSpPr>
            <a:stCxn id="341" idx="3"/>
            <a:endCxn id="337" idx="1"/>
          </p:cNvCxnSpPr>
          <p:nvPr/>
        </p:nvCxnSpPr>
        <p:spPr>
          <a:xfrm flipH="1" rot="10800000">
            <a:off x="1369925" y="3505100"/>
            <a:ext cx="500100" cy="53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38"/>
          <p:cNvCxnSpPr>
            <a:endCxn id="340" idx="1"/>
          </p:cNvCxnSpPr>
          <p:nvPr/>
        </p:nvCxnSpPr>
        <p:spPr>
          <a:xfrm>
            <a:off x="1369875" y="4035625"/>
            <a:ext cx="1073400" cy="17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8"/>
          <p:cNvCxnSpPr>
            <a:stCxn id="337" idx="2"/>
            <a:endCxn id="340" idx="1"/>
          </p:cNvCxnSpPr>
          <p:nvPr/>
        </p:nvCxnSpPr>
        <p:spPr>
          <a:xfrm>
            <a:off x="2007000" y="3641925"/>
            <a:ext cx="436200" cy="5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38"/>
          <p:cNvCxnSpPr>
            <a:endCxn id="338" idx="1"/>
          </p:cNvCxnSpPr>
          <p:nvPr/>
        </p:nvCxnSpPr>
        <p:spPr>
          <a:xfrm flipH="1" rot="10800000">
            <a:off x="2144025" y="3231075"/>
            <a:ext cx="772200" cy="27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38"/>
          <p:cNvCxnSpPr>
            <a:endCxn id="340" idx="3"/>
          </p:cNvCxnSpPr>
          <p:nvPr/>
        </p:nvCxnSpPr>
        <p:spPr>
          <a:xfrm flipH="1">
            <a:off x="2717175" y="3368125"/>
            <a:ext cx="336000" cy="84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38"/>
          <p:cNvCxnSpPr>
            <a:stCxn id="338" idx="3"/>
            <a:endCxn id="339" idx="1"/>
          </p:cNvCxnSpPr>
          <p:nvPr/>
        </p:nvCxnSpPr>
        <p:spPr>
          <a:xfrm>
            <a:off x="3190125" y="3231075"/>
            <a:ext cx="514500" cy="53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38"/>
          <p:cNvCxnSpPr>
            <a:stCxn id="340" idx="3"/>
            <a:endCxn id="339" idx="1"/>
          </p:cNvCxnSpPr>
          <p:nvPr/>
        </p:nvCxnSpPr>
        <p:spPr>
          <a:xfrm flipH="1" rot="10800000">
            <a:off x="2717175" y="3761725"/>
            <a:ext cx="987300" cy="44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9" name="Google Shape;349;p38"/>
          <p:cNvSpPr/>
          <p:nvPr/>
        </p:nvSpPr>
        <p:spPr>
          <a:xfrm>
            <a:off x="6608575" y="3067300"/>
            <a:ext cx="3006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</a:t>
            </a:r>
            <a:endParaRPr/>
          </a:p>
        </p:txBody>
      </p:sp>
      <p:sp>
        <p:nvSpPr>
          <p:cNvPr id="350" name="Google Shape;350;p38"/>
          <p:cNvSpPr/>
          <p:nvPr/>
        </p:nvSpPr>
        <p:spPr>
          <a:xfrm>
            <a:off x="55446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d1</a:t>
            </a:r>
            <a:endParaRPr/>
          </a:p>
        </p:txBody>
      </p:sp>
      <p:sp>
        <p:nvSpPr>
          <p:cNvPr id="351" name="Google Shape;351;p38"/>
          <p:cNvSpPr/>
          <p:nvPr/>
        </p:nvSpPr>
        <p:spPr>
          <a:xfrm>
            <a:off x="5362103" y="3958150"/>
            <a:ext cx="3360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f1</a:t>
            </a:r>
            <a:endParaRPr/>
          </a:p>
        </p:txBody>
      </p:sp>
      <p:sp>
        <p:nvSpPr>
          <p:cNvPr id="352" name="Google Shape;352;p38"/>
          <p:cNvSpPr/>
          <p:nvPr/>
        </p:nvSpPr>
        <p:spPr>
          <a:xfrm>
            <a:off x="5963376" y="3958150"/>
            <a:ext cx="3360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f2</a:t>
            </a:r>
            <a:endParaRPr/>
          </a:p>
        </p:txBody>
      </p:sp>
      <p:cxnSp>
        <p:nvCxnSpPr>
          <p:cNvPr id="353" name="Google Shape;353;p38"/>
          <p:cNvCxnSpPr>
            <a:stCxn id="350" idx="0"/>
            <a:endCxn id="349" idx="2"/>
          </p:cNvCxnSpPr>
          <p:nvPr/>
        </p:nvCxnSpPr>
        <p:spPr>
          <a:xfrm rot="-5400000">
            <a:off x="6168525" y="2914575"/>
            <a:ext cx="163800" cy="10170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38"/>
          <p:cNvCxnSpPr>
            <a:stCxn id="355" idx="0"/>
            <a:endCxn id="349" idx="2"/>
          </p:cNvCxnSpPr>
          <p:nvPr/>
        </p:nvCxnSpPr>
        <p:spPr>
          <a:xfrm rot="-5400000">
            <a:off x="6427950" y="3173925"/>
            <a:ext cx="163800" cy="498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8"/>
          <p:cNvCxnSpPr>
            <a:stCxn id="357" idx="0"/>
            <a:endCxn id="349" idx="2"/>
          </p:cNvCxnSpPr>
          <p:nvPr/>
        </p:nvCxnSpPr>
        <p:spPr>
          <a:xfrm flipH="1" rot="5400000">
            <a:off x="6700525" y="3399675"/>
            <a:ext cx="163800" cy="468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38"/>
          <p:cNvCxnSpPr>
            <a:stCxn id="359" idx="0"/>
            <a:endCxn id="349" idx="2"/>
          </p:cNvCxnSpPr>
          <p:nvPr/>
        </p:nvCxnSpPr>
        <p:spPr>
          <a:xfrm flipH="1" rot="5400000">
            <a:off x="7041675" y="3058425"/>
            <a:ext cx="163800" cy="729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38"/>
          <p:cNvCxnSpPr>
            <a:stCxn id="351" idx="0"/>
            <a:endCxn id="350" idx="2"/>
          </p:cNvCxnSpPr>
          <p:nvPr/>
        </p:nvCxnSpPr>
        <p:spPr>
          <a:xfrm rot="-5400000">
            <a:off x="5546303" y="3762550"/>
            <a:ext cx="179400" cy="211800"/>
          </a:xfrm>
          <a:prstGeom prst="bentConnector3">
            <a:avLst>
              <a:gd fmla="val 4996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38"/>
          <p:cNvCxnSpPr>
            <a:stCxn id="352" idx="0"/>
            <a:endCxn id="350" idx="2"/>
          </p:cNvCxnSpPr>
          <p:nvPr/>
        </p:nvCxnSpPr>
        <p:spPr>
          <a:xfrm flipH="1" rot="5400000">
            <a:off x="5846976" y="3673750"/>
            <a:ext cx="179400" cy="389400"/>
          </a:xfrm>
          <a:prstGeom prst="bentConnector3">
            <a:avLst>
              <a:gd fmla="val 4996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5" name="Google Shape;355;p38"/>
          <p:cNvSpPr/>
          <p:nvPr/>
        </p:nvSpPr>
        <p:spPr>
          <a:xfrm>
            <a:off x="6063450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d2</a:t>
            </a:r>
            <a:endParaRPr/>
          </a:p>
        </p:txBody>
      </p:sp>
      <p:sp>
        <p:nvSpPr>
          <p:cNvPr id="357" name="Google Shape;357;p38"/>
          <p:cNvSpPr/>
          <p:nvPr/>
        </p:nvSpPr>
        <p:spPr>
          <a:xfrm>
            <a:off x="66085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  <p:sp>
        <p:nvSpPr>
          <p:cNvPr id="359" name="Google Shape;359;p38"/>
          <p:cNvSpPr/>
          <p:nvPr/>
        </p:nvSpPr>
        <p:spPr>
          <a:xfrm>
            <a:off x="72909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d4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9"/>
          <p:cNvSpPr/>
          <p:nvPr/>
        </p:nvSpPr>
        <p:spPr>
          <a:xfrm flipH="1" rot="5400000">
            <a:off x="5804575" y="2056825"/>
            <a:ext cx="1357200" cy="3224100"/>
          </a:xfrm>
          <a:prstGeom prst="wedgeRoundRectCallout">
            <a:avLst>
              <a:gd fmla="val -9111" name="adj1"/>
              <a:gd fmla="val 6924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67" name="Google Shape;367;p39"/>
          <p:cNvGraphicFramePr/>
          <p:nvPr/>
        </p:nvGraphicFramePr>
        <p:xfrm>
          <a:off x="585900" y="4571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{494BEEDE-50CC-4551-ADBB-4DDB56E943D7}</a:tableStyleId>
              </a:tblPr>
              <a:tblGrid>
                <a:gridCol w="3875750"/>
                <a:gridCol w="3875750"/>
              </a:tblGrid>
              <a:tr h="444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Node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File System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80175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One computing server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Physical hardware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Work together in parallel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The basic tree-like layout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From any node* you have access to the entire file system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8" name="Google Shape;368;p39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369" name="Google Shape;369;p3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39"/>
          <p:cNvSpPr/>
          <p:nvPr/>
        </p:nvSpPr>
        <p:spPr>
          <a:xfrm>
            <a:off x="1870050" y="336802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9"/>
          <p:cNvSpPr/>
          <p:nvPr/>
        </p:nvSpPr>
        <p:spPr>
          <a:xfrm>
            <a:off x="2916225" y="309412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9"/>
          <p:cNvSpPr/>
          <p:nvPr/>
        </p:nvSpPr>
        <p:spPr>
          <a:xfrm>
            <a:off x="3704575" y="3624650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9"/>
          <p:cNvSpPr/>
          <p:nvPr/>
        </p:nvSpPr>
        <p:spPr>
          <a:xfrm>
            <a:off x="2443275" y="4073575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9"/>
          <p:cNvSpPr/>
          <p:nvPr/>
        </p:nvSpPr>
        <p:spPr>
          <a:xfrm>
            <a:off x="1096025" y="3898550"/>
            <a:ext cx="2739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5" name="Google Shape;375;p39"/>
          <p:cNvCxnSpPr>
            <a:stCxn id="374" idx="3"/>
            <a:endCxn id="370" idx="1"/>
          </p:cNvCxnSpPr>
          <p:nvPr/>
        </p:nvCxnSpPr>
        <p:spPr>
          <a:xfrm flipH="1" rot="10800000">
            <a:off x="1369925" y="3505100"/>
            <a:ext cx="500100" cy="53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39"/>
          <p:cNvCxnSpPr>
            <a:endCxn id="373" idx="1"/>
          </p:cNvCxnSpPr>
          <p:nvPr/>
        </p:nvCxnSpPr>
        <p:spPr>
          <a:xfrm>
            <a:off x="1369875" y="4035625"/>
            <a:ext cx="1073400" cy="17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39"/>
          <p:cNvCxnSpPr>
            <a:stCxn id="370" idx="2"/>
            <a:endCxn id="373" idx="1"/>
          </p:cNvCxnSpPr>
          <p:nvPr/>
        </p:nvCxnSpPr>
        <p:spPr>
          <a:xfrm>
            <a:off x="2007000" y="3641925"/>
            <a:ext cx="436200" cy="56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39"/>
          <p:cNvCxnSpPr>
            <a:endCxn id="371" idx="1"/>
          </p:cNvCxnSpPr>
          <p:nvPr/>
        </p:nvCxnSpPr>
        <p:spPr>
          <a:xfrm flipH="1" rot="10800000">
            <a:off x="2144025" y="3231075"/>
            <a:ext cx="772200" cy="27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39"/>
          <p:cNvCxnSpPr>
            <a:endCxn id="373" idx="3"/>
          </p:cNvCxnSpPr>
          <p:nvPr/>
        </p:nvCxnSpPr>
        <p:spPr>
          <a:xfrm flipH="1">
            <a:off x="2717175" y="3368125"/>
            <a:ext cx="336000" cy="84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39"/>
          <p:cNvCxnSpPr>
            <a:stCxn id="371" idx="3"/>
            <a:endCxn id="372" idx="1"/>
          </p:cNvCxnSpPr>
          <p:nvPr/>
        </p:nvCxnSpPr>
        <p:spPr>
          <a:xfrm>
            <a:off x="3190125" y="3231075"/>
            <a:ext cx="514500" cy="53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39"/>
          <p:cNvCxnSpPr>
            <a:stCxn id="373" idx="3"/>
            <a:endCxn id="372" idx="1"/>
          </p:cNvCxnSpPr>
          <p:nvPr/>
        </p:nvCxnSpPr>
        <p:spPr>
          <a:xfrm flipH="1" rot="10800000">
            <a:off x="2717175" y="3761725"/>
            <a:ext cx="987300" cy="44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2" name="Google Shape;382;p39"/>
          <p:cNvSpPr/>
          <p:nvPr/>
        </p:nvSpPr>
        <p:spPr>
          <a:xfrm>
            <a:off x="6608575" y="3067300"/>
            <a:ext cx="3006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</a:t>
            </a:r>
            <a:endParaRPr/>
          </a:p>
        </p:txBody>
      </p:sp>
      <p:sp>
        <p:nvSpPr>
          <p:cNvPr id="383" name="Google Shape;383;p39"/>
          <p:cNvSpPr/>
          <p:nvPr/>
        </p:nvSpPr>
        <p:spPr>
          <a:xfrm>
            <a:off x="55446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d1</a:t>
            </a:r>
            <a:endParaRPr/>
          </a:p>
        </p:txBody>
      </p:sp>
      <p:sp>
        <p:nvSpPr>
          <p:cNvPr id="384" name="Google Shape;384;p39"/>
          <p:cNvSpPr/>
          <p:nvPr/>
        </p:nvSpPr>
        <p:spPr>
          <a:xfrm>
            <a:off x="5362103" y="3958150"/>
            <a:ext cx="3360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f1</a:t>
            </a:r>
            <a:endParaRPr/>
          </a:p>
        </p:txBody>
      </p:sp>
      <p:sp>
        <p:nvSpPr>
          <p:cNvPr id="385" name="Google Shape;385;p39"/>
          <p:cNvSpPr/>
          <p:nvPr/>
        </p:nvSpPr>
        <p:spPr>
          <a:xfrm>
            <a:off x="5963376" y="3958150"/>
            <a:ext cx="3360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f2</a:t>
            </a:r>
            <a:endParaRPr/>
          </a:p>
        </p:txBody>
      </p:sp>
      <p:cxnSp>
        <p:nvCxnSpPr>
          <p:cNvPr id="386" name="Google Shape;386;p39"/>
          <p:cNvCxnSpPr>
            <a:stCxn id="383" idx="0"/>
            <a:endCxn id="382" idx="2"/>
          </p:cNvCxnSpPr>
          <p:nvPr/>
        </p:nvCxnSpPr>
        <p:spPr>
          <a:xfrm rot="-5400000">
            <a:off x="6168525" y="2914575"/>
            <a:ext cx="163800" cy="10170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39"/>
          <p:cNvCxnSpPr>
            <a:stCxn id="388" idx="0"/>
            <a:endCxn id="382" idx="2"/>
          </p:cNvCxnSpPr>
          <p:nvPr/>
        </p:nvCxnSpPr>
        <p:spPr>
          <a:xfrm rot="-5400000">
            <a:off x="6427950" y="3173925"/>
            <a:ext cx="163800" cy="498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39"/>
          <p:cNvCxnSpPr>
            <a:stCxn id="390" idx="0"/>
            <a:endCxn id="382" idx="2"/>
          </p:cNvCxnSpPr>
          <p:nvPr/>
        </p:nvCxnSpPr>
        <p:spPr>
          <a:xfrm flipH="1" rot="5400000">
            <a:off x="6700525" y="3399675"/>
            <a:ext cx="163800" cy="468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1" name="Google Shape;391;p39"/>
          <p:cNvCxnSpPr>
            <a:stCxn id="392" idx="0"/>
            <a:endCxn id="382" idx="2"/>
          </p:cNvCxnSpPr>
          <p:nvPr/>
        </p:nvCxnSpPr>
        <p:spPr>
          <a:xfrm flipH="1" rot="5400000">
            <a:off x="7041675" y="3058425"/>
            <a:ext cx="163800" cy="729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39"/>
          <p:cNvCxnSpPr>
            <a:stCxn id="384" idx="0"/>
            <a:endCxn id="383" idx="2"/>
          </p:cNvCxnSpPr>
          <p:nvPr/>
        </p:nvCxnSpPr>
        <p:spPr>
          <a:xfrm rot="-5400000">
            <a:off x="5546303" y="3762550"/>
            <a:ext cx="179400" cy="211800"/>
          </a:xfrm>
          <a:prstGeom prst="bentConnector3">
            <a:avLst>
              <a:gd fmla="val 4996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39"/>
          <p:cNvCxnSpPr>
            <a:stCxn id="385" idx="0"/>
            <a:endCxn id="383" idx="2"/>
          </p:cNvCxnSpPr>
          <p:nvPr/>
        </p:nvCxnSpPr>
        <p:spPr>
          <a:xfrm flipH="1" rot="5400000">
            <a:off x="5846976" y="3673750"/>
            <a:ext cx="179400" cy="389400"/>
          </a:xfrm>
          <a:prstGeom prst="bentConnector3">
            <a:avLst>
              <a:gd fmla="val 4996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8" name="Google Shape;388;p39"/>
          <p:cNvSpPr/>
          <p:nvPr/>
        </p:nvSpPr>
        <p:spPr>
          <a:xfrm>
            <a:off x="6063450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d2</a:t>
            </a:r>
            <a:endParaRPr/>
          </a:p>
        </p:txBody>
      </p:sp>
      <p:sp>
        <p:nvSpPr>
          <p:cNvPr id="390" name="Google Shape;390;p39"/>
          <p:cNvSpPr/>
          <p:nvPr/>
        </p:nvSpPr>
        <p:spPr>
          <a:xfrm>
            <a:off x="66085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d3</a:t>
            </a:r>
            <a:endParaRPr/>
          </a:p>
        </p:txBody>
      </p:sp>
      <p:sp>
        <p:nvSpPr>
          <p:cNvPr id="392" name="Google Shape;392;p39"/>
          <p:cNvSpPr/>
          <p:nvPr/>
        </p:nvSpPr>
        <p:spPr>
          <a:xfrm>
            <a:off x="7290975" y="3504975"/>
            <a:ext cx="394500" cy="273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d4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0"/>
          <p:cNvSpPr/>
          <p:nvPr/>
        </p:nvSpPr>
        <p:spPr>
          <a:xfrm>
            <a:off x="3514075" y="262825"/>
            <a:ext cx="5030400" cy="147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0"/>
          <p:cNvSpPr txBox="1"/>
          <p:nvPr>
            <p:ph type="title"/>
          </p:nvPr>
        </p:nvSpPr>
        <p:spPr>
          <a:xfrm>
            <a:off x="311700" y="445025"/>
            <a:ext cx="28689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Nodes Types</a:t>
            </a:r>
            <a:endParaRPr/>
          </a:p>
        </p:txBody>
      </p:sp>
      <p:sp>
        <p:nvSpPr>
          <p:cNvPr id="401" name="Google Shape;401;p40"/>
          <p:cNvSpPr/>
          <p:nvPr/>
        </p:nvSpPr>
        <p:spPr>
          <a:xfrm>
            <a:off x="3995623" y="732777"/>
            <a:ext cx="1112100" cy="531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402" name="Google Shape;402;p40"/>
          <p:cNvSpPr/>
          <p:nvPr/>
        </p:nvSpPr>
        <p:spPr>
          <a:xfrm>
            <a:off x="6950813" y="68328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</a:t>
            </a:r>
            <a:endParaRPr/>
          </a:p>
        </p:txBody>
      </p:sp>
      <p:sp>
        <p:nvSpPr>
          <p:cNvPr id="403" name="Google Shape;403;p40"/>
          <p:cNvSpPr/>
          <p:nvPr/>
        </p:nvSpPr>
        <p:spPr>
          <a:xfrm>
            <a:off x="5365213" y="68328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Compile</a:t>
            </a:r>
            <a:endParaRPr/>
          </a:p>
        </p:txBody>
      </p:sp>
      <p:pic>
        <p:nvPicPr>
          <p:cNvPr id="404" name="Google Shape;40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525" y="2374523"/>
            <a:ext cx="1384260" cy="13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40"/>
          <p:cNvSpPr/>
          <p:nvPr/>
        </p:nvSpPr>
        <p:spPr>
          <a:xfrm>
            <a:off x="3865420" y="2750887"/>
            <a:ext cx="13227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</a:t>
            </a:r>
            <a:endParaRPr/>
          </a:p>
        </p:txBody>
      </p:sp>
      <p:sp>
        <p:nvSpPr>
          <p:cNvPr id="406" name="Google Shape;406;p40"/>
          <p:cNvSpPr/>
          <p:nvPr/>
        </p:nvSpPr>
        <p:spPr>
          <a:xfrm>
            <a:off x="6811195" y="3706762"/>
            <a:ext cx="13227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  <p:sp>
        <p:nvSpPr>
          <p:cNvPr id="407" name="Google Shape;407;p40"/>
          <p:cNvSpPr/>
          <p:nvPr/>
        </p:nvSpPr>
        <p:spPr>
          <a:xfrm>
            <a:off x="6733120" y="1842612"/>
            <a:ext cx="13227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cxnSp>
        <p:nvCxnSpPr>
          <p:cNvPr id="408" name="Google Shape;408;p40"/>
          <p:cNvCxnSpPr/>
          <p:nvPr/>
        </p:nvCxnSpPr>
        <p:spPr>
          <a:xfrm>
            <a:off x="2310636" y="2940075"/>
            <a:ext cx="1202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9" name="Google Shape;409;p40"/>
          <p:cNvCxnSpPr/>
          <p:nvPr/>
        </p:nvCxnSpPr>
        <p:spPr>
          <a:xfrm rot="10800000">
            <a:off x="2331368" y="3322225"/>
            <a:ext cx="1172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0" name="Google Shape;410;p40"/>
          <p:cNvCxnSpPr/>
          <p:nvPr/>
        </p:nvCxnSpPr>
        <p:spPr>
          <a:xfrm flipH="1" rot="10800000">
            <a:off x="5439397" y="2168225"/>
            <a:ext cx="1079700" cy="580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40"/>
          <p:cNvCxnSpPr/>
          <p:nvPr/>
        </p:nvCxnSpPr>
        <p:spPr>
          <a:xfrm>
            <a:off x="5416452" y="3490350"/>
            <a:ext cx="1202700" cy="481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p40"/>
          <p:cNvCxnSpPr/>
          <p:nvPr/>
        </p:nvCxnSpPr>
        <p:spPr>
          <a:xfrm>
            <a:off x="7472541" y="2531963"/>
            <a:ext cx="0" cy="111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3" name="Google Shape;413;p40"/>
          <p:cNvSpPr txBox="1"/>
          <p:nvPr/>
        </p:nvSpPr>
        <p:spPr>
          <a:xfrm>
            <a:off x="2331505" y="2384600"/>
            <a:ext cx="117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Job</a:t>
            </a:r>
            <a:endParaRPr/>
          </a:p>
        </p:txBody>
      </p:sp>
      <p:sp>
        <p:nvSpPr>
          <p:cNvPr id="414" name="Google Shape;414;p40"/>
          <p:cNvSpPr txBox="1"/>
          <p:nvPr/>
        </p:nvSpPr>
        <p:spPr>
          <a:xfrm>
            <a:off x="2375645" y="3531000"/>
            <a:ext cx="117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Results</a:t>
            </a:r>
            <a:endParaRPr/>
          </a:p>
        </p:txBody>
      </p:sp>
      <p:sp>
        <p:nvSpPr>
          <p:cNvPr id="415" name="Google Shape;415;p40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16" name="Google Shape;416;p4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1" name="Google Shape;421;p41"/>
          <p:cNvGraphicFramePr/>
          <p:nvPr/>
        </p:nvGraphicFramePr>
        <p:xfrm>
          <a:off x="460050" y="11445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{494BEEDE-50CC-4551-ADBB-4DDB56E943D7}</a:tableStyleId>
              </a:tblPr>
              <a:tblGrid>
                <a:gridCol w="2455275"/>
                <a:gridCol w="3151800"/>
                <a:gridCol w="2422875"/>
              </a:tblGrid>
              <a:tr h="457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Login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Compile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Compute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338675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Where you start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For editing code, job submission 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 heavy computation</a:t>
                      </a: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Where you compile code, install packages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Explore the Summit software environment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Edit code, submit jobs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 heavy computation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Where scheduled jobs run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Intended for heavy computation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4275">
                <a:tc>
                  <a:txBody>
                    <a:bodyPr/>
                    <a:lstStyle/>
                    <a:p>
                      <a:pPr indent="-2286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edit job script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Install python libs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Running Matlab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22" name="Google Shape;42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Nodes</a:t>
            </a:r>
            <a:endParaRPr sz="3000"/>
          </a:p>
        </p:txBody>
      </p:sp>
      <p:sp>
        <p:nvSpPr>
          <p:cNvPr id="423" name="Google Shape;423;p41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24" name="Google Shape;424;p4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Exploring nodes</a:t>
            </a:r>
            <a:endParaRPr/>
          </a:p>
        </p:txBody>
      </p:sp>
      <p:sp>
        <p:nvSpPr>
          <p:cNvPr id="430" name="Google Shape;430;p42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31" name="Google Shape;431;p4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Google Shape;432;p42"/>
          <p:cNvSpPr txBox="1"/>
          <p:nvPr>
            <p:ph idx="1" type="body"/>
          </p:nvPr>
        </p:nvSpPr>
        <p:spPr>
          <a:xfrm>
            <a:off x="457207" y="1325117"/>
            <a:ext cx="74166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77500" lnSpcReduction="20000"/>
          </a:bodyPr>
          <a:lstStyle/>
          <a:p>
            <a:pPr indent="-136525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" sz="2000"/>
              <a:t>Once </a:t>
            </a:r>
            <a:r>
              <a:rPr lang="en" sz="2000"/>
              <a:t>logged in:</a:t>
            </a:r>
            <a:endParaRPr sz="2000"/>
          </a:p>
          <a:p>
            <a:pPr indent="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91304"/>
              <a:buNone/>
            </a:pPr>
            <a:r>
              <a:rPr lang="en">
                <a:latin typeface="Courier"/>
                <a:ea typeface="Courier"/>
                <a:cs typeface="Courier"/>
                <a:sym typeface="Courier"/>
              </a:rPr>
              <a:t>    </a:t>
            </a: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ssh scompile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91304"/>
              <a:buNone/>
            </a:pPr>
            <a:r>
              <a:t/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rPr lang="en" sz="2000"/>
              <a:t>To log in to a compile (or head) node.</a:t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t/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t/>
            </a:r>
            <a:endParaRPr sz="2000"/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rPr lang="en" sz="2000"/>
              <a:t>	</a:t>
            </a:r>
            <a:endParaRPr sz="2000"/>
          </a:p>
          <a:p>
            <a:pPr indent="342900" lvl="0" marL="1143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91304"/>
              <a:buNone/>
            </a:pP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module avail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91304"/>
              <a:buNone/>
            </a:pPr>
            <a:r>
              <a:t/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rPr lang="en" sz="2000"/>
              <a:t>To check currently available software</a:t>
            </a:r>
            <a:endParaRPr sz="2000"/>
          </a:p>
          <a:p>
            <a:pPr indent="0" lvl="0" marL="1143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4999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5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>
                <a:solidFill>
                  <a:schemeClr val="lt1"/>
                </a:solidFill>
              </a:rPr>
              <a:t>Research Computing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7" name="Google Shape;107;p16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628650" y="1369225"/>
            <a:ext cx="7042200" cy="498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</a:rPr>
              <a:t>Large scale beyond the desktop computing resources 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File system map</a:t>
            </a:r>
            <a:endParaRPr/>
          </a:p>
        </p:txBody>
      </p:sp>
      <p:grpSp>
        <p:nvGrpSpPr>
          <p:cNvPr id="438" name="Google Shape;438;p43"/>
          <p:cNvGrpSpPr/>
          <p:nvPr/>
        </p:nvGrpSpPr>
        <p:grpSpPr>
          <a:xfrm>
            <a:off x="990350" y="1235963"/>
            <a:ext cx="7475225" cy="3071925"/>
            <a:chOff x="811950" y="2518313"/>
            <a:chExt cx="7475225" cy="3071925"/>
          </a:xfrm>
        </p:grpSpPr>
        <p:sp>
          <p:nvSpPr>
            <p:cNvPr id="439" name="Google Shape;439;p43"/>
            <p:cNvSpPr/>
            <p:nvPr/>
          </p:nvSpPr>
          <p:spPr>
            <a:xfrm>
              <a:off x="811950" y="3739137"/>
              <a:ext cx="13281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Node</a:t>
              </a:r>
              <a:endParaRPr sz="1800"/>
            </a:p>
          </p:txBody>
        </p:sp>
        <p:cxnSp>
          <p:nvCxnSpPr>
            <p:cNvPr id="440" name="Google Shape;440;p43"/>
            <p:cNvCxnSpPr>
              <a:stCxn id="441" idx="3"/>
              <a:endCxn id="442" idx="1"/>
            </p:cNvCxnSpPr>
            <p:nvPr/>
          </p:nvCxnSpPr>
          <p:spPr>
            <a:xfrm flipH="1" rot="10800000">
              <a:off x="3408975" y="2833600"/>
              <a:ext cx="3142200" cy="1220700"/>
            </a:xfrm>
            <a:prstGeom prst="bentConnector3">
              <a:avLst>
                <a:gd fmla="val 50002" name="adj1"/>
              </a:avLst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3" name="Google Shape;443;p43"/>
            <p:cNvCxnSpPr>
              <a:stCxn id="441" idx="3"/>
              <a:endCxn id="444" idx="1"/>
            </p:cNvCxnSpPr>
            <p:nvPr/>
          </p:nvCxnSpPr>
          <p:spPr>
            <a:xfrm>
              <a:off x="3408975" y="4054300"/>
              <a:ext cx="3149100" cy="1220700"/>
            </a:xfrm>
            <a:prstGeom prst="bentConnector3">
              <a:avLst>
                <a:gd fmla="val 49998" name="adj1"/>
              </a:avLst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5" name="Google Shape;445;p43"/>
            <p:cNvCxnSpPr>
              <a:stCxn id="439" idx="3"/>
              <a:endCxn id="441" idx="1"/>
            </p:cNvCxnSpPr>
            <p:nvPr/>
          </p:nvCxnSpPr>
          <p:spPr>
            <a:xfrm>
              <a:off x="2140050" y="4054287"/>
              <a:ext cx="635400" cy="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42" name="Google Shape;442;p43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/home/&lt;user&gt;</a:t>
              </a:r>
              <a:endParaRPr sz="1800"/>
            </a:p>
          </p:txBody>
        </p:sp>
        <p:sp>
          <p:nvSpPr>
            <p:cNvPr id="446" name="Google Shape;446;p43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/projects/&lt;user&gt;</a:t>
              </a:r>
              <a:endParaRPr sz="1800"/>
            </a:p>
          </p:txBody>
        </p:sp>
        <p:sp>
          <p:nvSpPr>
            <p:cNvPr id="444" name="Google Shape;444;p43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Scratch space</a:t>
              </a:r>
              <a:endParaRPr sz="1800"/>
            </a:p>
          </p:txBody>
        </p:sp>
      </p:grpSp>
      <p:sp>
        <p:nvSpPr>
          <p:cNvPr id="441" name="Google Shape;441;p43"/>
          <p:cNvSpPr/>
          <p:nvPr/>
        </p:nvSpPr>
        <p:spPr>
          <a:xfrm>
            <a:off x="2953775" y="2456800"/>
            <a:ext cx="6336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/</a:t>
            </a:r>
            <a:endParaRPr sz="1800"/>
          </a:p>
        </p:txBody>
      </p:sp>
      <p:cxnSp>
        <p:nvCxnSpPr>
          <p:cNvPr id="447" name="Google Shape;447;p43"/>
          <p:cNvCxnSpPr>
            <a:stCxn id="441" idx="3"/>
            <a:endCxn id="446" idx="1"/>
          </p:cNvCxnSpPr>
          <p:nvPr/>
        </p:nvCxnSpPr>
        <p:spPr>
          <a:xfrm>
            <a:off x="3587375" y="2771950"/>
            <a:ext cx="2898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43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49" name="Google Shape;449;p4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4" name="Google Shape;454;p44"/>
          <p:cNvGraphicFramePr/>
          <p:nvPr/>
        </p:nvGraphicFramePr>
        <p:xfrm>
          <a:off x="603075" y="11661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{494BEEDE-50CC-4551-ADBB-4DDB56E943D7}</a:tableStyleId>
              </a:tblPr>
              <a:tblGrid>
                <a:gridCol w="2386250"/>
                <a:gridCol w="2962825"/>
                <a:gridCol w="2402400"/>
              </a:tblGrid>
              <a:tr h="412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/home (2GB)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/projects (250GB)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Scratch (10TB)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21850"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Scripts, Code, Small, important files/directories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E06666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Not</a:t>
                      </a: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 for sharing files or job output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Code/files/libraries 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Software you are installing 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Not for job output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Output from running jobs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Large files/datasets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6AA84F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6AA84F"/>
                          </a:solidFill>
                        </a:rPr>
                        <a:t>Sharing files</a:t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6AA84F"/>
                        </a:solidFill>
                      </a:endParaRPr>
                    </a:p>
                    <a:p>
                      <a:pPr indent="-3429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>
                          <a:srgbClr val="E06666"/>
                        </a:buClr>
                        <a:buSzPts val="1800"/>
                        <a:buChar char="●"/>
                      </a:pPr>
                      <a:r>
                        <a:rPr lang="en" sz="1800">
                          <a:solidFill>
                            <a:srgbClr val="E06666"/>
                          </a:solidFill>
                        </a:rPr>
                        <a:t>Not for long term storage</a:t>
                      </a:r>
                      <a:endParaRPr sz="1200">
                        <a:solidFill>
                          <a:srgbClr val="E06666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100"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 .bashrc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Shared job scripts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28600" lvl="0" marL="457200" rtl="0" algn="l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Ex. Data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55" name="Google Shape;455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File Structures</a:t>
            </a:r>
            <a:endParaRPr sz="3000"/>
          </a:p>
        </p:txBody>
      </p:sp>
      <p:sp>
        <p:nvSpPr>
          <p:cNvPr id="456" name="Google Shape;456;p44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57" name="Google Shape;457;p4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Exploring the Filesystem</a:t>
            </a:r>
            <a:endParaRPr/>
          </a:p>
        </p:txBody>
      </p:sp>
      <p:sp>
        <p:nvSpPr>
          <p:cNvPr id="463" name="Google Shape;463;p45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64" name="Google Shape;464;p4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5" name="Google Shape;465;p45"/>
          <p:cNvSpPr txBox="1"/>
          <p:nvPr>
            <p:ph idx="1" type="body"/>
          </p:nvPr>
        </p:nvSpPr>
        <p:spPr>
          <a:xfrm>
            <a:off x="457207" y="1325117"/>
            <a:ext cx="74166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651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/>
              <a:t>Once logged in:</a:t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2000"/>
          </a:p>
          <a:p>
            <a:pPr indent="45720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cd  /home/&lt;user&gt;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	cd  /projects/&lt;user&gt;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b="1" lang="en" sz="2300">
                <a:solidFill>
                  <a:schemeClr val="lt1"/>
                </a:solidFill>
                <a:highlight>
                  <a:srgbClr val="404040"/>
                </a:highlight>
                <a:latin typeface="Courier"/>
                <a:ea typeface="Courier"/>
                <a:cs typeface="Courier"/>
                <a:sym typeface="Courier"/>
              </a:rPr>
              <a:t>	cd  /scratch/summit/&lt;user&gt;</a:t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b="1" sz="2300">
              <a:solidFill>
                <a:schemeClr val="lt1"/>
              </a:solidFill>
              <a:highlight>
                <a:srgbClr val="404040"/>
              </a:highlight>
              <a:latin typeface="Courier"/>
              <a:ea typeface="Courier"/>
              <a:cs typeface="Courier"/>
              <a:sym typeface="Courier"/>
            </a:endParaRPr>
          </a:p>
          <a:p>
            <a:pPr indent="0" lvl="0" marL="1143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2000"/>
              <a:t>To navigate to your different directories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Research Computing</a:t>
            </a:r>
            <a:endParaRPr/>
          </a:p>
        </p:txBody>
      </p:sp>
      <p:sp>
        <p:nvSpPr>
          <p:cNvPr id="471" name="Google Shape;471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We have logged on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We have explored nodes and filesystem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But how do we actually </a:t>
            </a:r>
            <a:r>
              <a:rPr i="1" lang="en"/>
              <a:t>use</a:t>
            </a:r>
            <a:r>
              <a:rPr lang="en"/>
              <a:t> the computing resources?</a:t>
            </a:r>
            <a:endParaRPr/>
          </a:p>
        </p:txBody>
      </p:sp>
      <p:sp>
        <p:nvSpPr>
          <p:cNvPr id="472" name="Google Shape;472;p46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73" name="Google Shape;473;p4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The </a:t>
            </a:r>
            <a:r>
              <a:rPr b="1" lang="en" sz="3000"/>
              <a:t>fundamental “job”</a:t>
            </a:r>
            <a:r>
              <a:rPr b="1" lang="en" sz="3000"/>
              <a:t> </a:t>
            </a:r>
            <a:endParaRPr b="1" sz="3000"/>
          </a:p>
        </p:txBody>
      </p:sp>
      <p:sp>
        <p:nvSpPr>
          <p:cNvPr id="479" name="Google Shape;479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What is a “job”?</a:t>
            </a:r>
            <a:endParaRPr sz="2000">
              <a:solidFill>
                <a:schemeClr val="dk1"/>
              </a:solidFill>
            </a:endParaRPr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solidFill>
                  <a:schemeClr val="dk1"/>
                </a:solidFill>
              </a:rPr>
              <a:t>Jobs are scripted packages of work for the cluster to perform on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Batch jobs</a:t>
            </a:r>
            <a:endParaRPr b="1" sz="20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>
                <a:solidFill>
                  <a:schemeClr val="dk1"/>
                </a:solidFill>
              </a:rPr>
              <a:t>Submit job script which will be executed when resources are available</a:t>
            </a:r>
            <a:endParaRPr>
              <a:solidFill>
                <a:schemeClr val="dk1"/>
              </a:solidFill>
            </a:endParaRPr>
          </a:p>
          <a:p>
            <a:pPr indent="-1778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solidFill>
                  <a:schemeClr val="dk1"/>
                </a:solidFill>
              </a:rPr>
              <a:t>Create or modify a script containing information about the job</a:t>
            </a:r>
            <a:endParaRPr sz="1800">
              <a:solidFill>
                <a:schemeClr val="dk1"/>
              </a:solidFill>
            </a:endParaRPr>
          </a:p>
          <a:p>
            <a:pPr indent="-1778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 sz="1800">
                <a:solidFill>
                  <a:schemeClr val="dk1"/>
                </a:solidFill>
              </a:rPr>
              <a:t>Submit the job file to a queue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Interactive jobs</a:t>
            </a:r>
            <a:endParaRPr b="1" sz="20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>
                <a:solidFill>
                  <a:schemeClr val="dk1"/>
                </a:solidFill>
              </a:rPr>
              <a:t>Work interactively at the command line of a compute node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480" name="Google Shape;480;p47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81" name="Google Shape;481;p4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Job Scheduling</a:t>
            </a:r>
            <a:endParaRPr b="1" sz="3020"/>
          </a:p>
        </p:txBody>
      </p:sp>
      <p:sp>
        <p:nvSpPr>
          <p:cNvPr id="487" name="Google Shape;48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17780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" sz="2000">
                <a:solidFill>
                  <a:schemeClr val="dk1"/>
                </a:solidFill>
              </a:rPr>
              <a:t>On a supercomputer, jobs are scheduled rather than just run instantly</a:t>
            </a:r>
            <a:endParaRPr sz="2000">
              <a:solidFill>
                <a:schemeClr val="dk1"/>
              </a:solidFill>
            </a:endParaRPr>
          </a:p>
          <a:p>
            <a:pPr indent="-1968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" sz="1900">
                <a:solidFill>
                  <a:schemeClr val="dk1"/>
                </a:solidFill>
              </a:rPr>
              <a:t>Shared system</a:t>
            </a:r>
            <a:endParaRPr sz="1900">
              <a:solidFill>
                <a:schemeClr val="dk1"/>
              </a:solidFill>
            </a:endParaRPr>
          </a:p>
          <a:p>
            <a:pPr indent="-19685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" sz="1900">
                <a:solidFill>
                  <a:schemeClr val="dk1"/>
                </a:solidFill>
              </a:rPr>
              <a:t>Jobs are put in a queue until resources are available</a:t>
            </a:r>
            <a:endParaRPr sz="1900">
              <a:solidFill>
                <a:schemeClr val="dk1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241300" lvl="0" marL="2286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b="1" lang="en" sz="2000"/>
              <a:t>Simple Linux Utility for Resource Management</a:t>
            </a:r>
            <a:r>
              <a:rPr lang="en" sz="2000"/>
              <a:t> </a:t>
            </a:r>
            <a:r>
              <a:rPr b="1" lang="en" sz="2000"/>
              <a:t>(SLURM)</a:t>
            </a:r>
            <a:endParaRPr b="1" sz="2000"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Keeps track of what nodes are busy/available, and what jobs are queued or running</a:t>
            </a:r>
            <a:endParaRPr/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Tells the resource manager when to run which job on the available resources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8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89" name="Google Shape;489;p4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first </a:t>
            </a:r>
            <a:r>
              <a:rPr lang="en"/>
              <a:t>job</a:t>
            </a:r>
            <a:endParaRPr/>
          </a:p>
        </p:txBody>
      </p:sp>
      <p:sp>
        <p:nvSpPr>
          <p:cNvPr id="495" name="Google Shape;495;p49"/>
          <p:cNvSpPr txBox="1"/>
          <p:nvPr>
            <p:ph idx="1" type="body"/>
          </p:nvPr>
        </p:nvSpPr>
        <p:spPr>
          <a:xfrm>
            <a:off x="311700" y="1609675"/>
            <a:ext cx="3517500" cy="2667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Where to put it?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How to write it?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How to run it?</a:t>
            </a:r>
            <a:endParaRPr/>
          </a:p>
        </p:txBody>
      </p:sp>
      <p:sp>
        <p:nvSpPr>
          <p:cNvPr id="496" name="Google Shape;496;p49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497" name="Google Shape;497;p4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98" name="Google Shape;498;p49"/>
          <p:cNvCxnSpPr>
            <a:endCxn id="499" idx="1"/>
          </p:cNvCxnSpPr>
          <p:nvPr/>
        </p:nvCxnSpPr>
        <p:spPr>
          <a:xfrm>
            <a:off x="3605075" y="2486113"/>
            <a:ext cx="2898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00" name="Google Shape;500;p49"/>
          <p:cNvGrpSpPr/>
          <p:nvPr/>
        </p:nvGrpSpPr>
        <p:grpSpPr>
          <a:xfrm>
            <a:off x="3604975" y="950150"/>
            <a:ext cx="4878300" cy="3071925"/>
            <a:chOff x="3408875" y="2518313"/>
            <a:chExt cx="4878300" cy="3071925"/>
          </a:xfrm>
        </p:grpSpPr>
        <p:cxnSp>
          <p:nvCxnSpPr>
            <p:cNvPr id="501" name="Google Shape;501;p49"/>
            <p:cNvCxnSpPr>
              <a:endCxn id="502" idx="1"/>
            </p:cNvCxnSpPr>
            <p:nvPr/>
          </p:nvCxnSpPr>
          <p:spPr>
            <a:xfrm flipH="1" rot="10800000">
              <a:off x="3409075" y="2833463"/>
              <a:ext cx="3142200" cy="12207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3" name="Google Shape;503;p49"/>
            <p:cNvCxnSpPr>
              <a:endCxn id="504" idx="1"/>
            </p:cNvCxnSpPr>
            <p:nvPr/>
          </p:nvCxnSpPr>
          <p:spPr>
            <a:xfrm>
              <a:off x="3408875" y="4054388"/>
              <a:ext cx="3149100" cy="12207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2" name="Google Shape;502;p49"/>
            <p:cNvSpPr/>
            <p:nvPr/>
          </p:nvSpPr>
          <p:spPr>
            <a:xfrm>
              <a:off x="6551275" y="2518313"/>
              <a:ext cx="17292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/home/&lt;user&gt;</a:t>
              </a:r>
              <a:endParaRPr sz="1800"/>
            </a:p>
          </p:txBody>
        </p:sp>
        <p:sp>
          <p:nvSpPr>
            <p:cNvPr id="499" name="Google Shape;499;p49"/>
            <p:cNvSpPr/>
            <p:nvPr/>
          </p:nvSpPr>
          <p:spPr>
            <a:xfrm>
              <a:off x="6307875" y="3739125"/>
              <a:ext cx="19260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/projects/&lt;user&gt;</a:t>
              </a:r>
              <a:endParaRPr sz="1800"/>
            </a:p>
          </p:txBody>
        </p:sp>
        <p:sp>
          <p:nvSpPr>
            <p:cNvPr id="504" name="Google Shape;504;p49"/>
            <p:cNvSpPr/>
            <p:nvPr/>
          </p:nvSpPr>
          <p:spPr>
            <a:xfrm>
              <a:off x="6557975" y="4959938"/>
              <a:ext cx="1729200" cy="630300"/>
            </a:xfrm>
            <a:prstGeom prst="roundRect">
              <a:avLst>
                <a:gd fmla="val 16667" name="adj"/>
              </a:avLst>
            </a:prstGeom>
            <a:solidFill>
              <a:srgbClr val="EEEEEE"/>
            </a:solidFill>
            <a:ln cap="flat" cmpd="sng" w="19050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/>
                <a:t>Scratch space</a:t>
              </a:r>
              <a:endParaRPr sz="1800"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 Script: 3 main parts</a:t>
            </a:r>
            <a:endParaRPr/>
          </a:p>
        </p:txBody>
      </p:sp>
      <p:sp>
        <p:nvSpPr>
          <p:cNvPr id="510" name="Google Shape;510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Directives</a:t>
            </a:r>
            <a:endParaRPr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</a:t>
            </a:r>
            <a:r>
              <a:rPr lang="en"/>
              <a:t>pecify resource requirements</a:t>
            </a:r>
            <a:endParaRPr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Software</a:t>
            </a:r>
            <a:endParaRPr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jobs run on a different node than from where you ran</a:t>
            </a:r>
            <a:endParaRPr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software that is needed </a:t>
            </a:r>
            <a:r>
              <a:rPr lang="en"/>
              <a:t>must be loaded via the job script</a:t>
            </a:r>
            <a:endParaRPr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User scripting</a:t>
            </a:r>
            <a:endParaRPr/>
          </a:p>
          <a:p>
            <a:pPr indent="-342900" lvl="1" marL="914400" rtl="0" algn="l"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the actual user scripting that will execute when the job runs</a:t>
            </a:r>
            <a:endParaRPr/>
          </a:p>
        </p:txBody>
      </p:sp>
      <p:sp>
        <p:nvSpPr>
          <p:cNvPr id="511" name="Google Shape;511;p50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12" name="Google Shape;512;p5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1"/>
          <p:cNvSpPr txBox="1"/>
          <p:nvPr>
            <p:ph type="title"/>
          </p:nvPr>
        </p:nvSpPr>
        <p:spPr>
          <a:xfrm>
            <a:off x="311700" y="445025"/>
            <a:ext cx="41628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Directive Options </a:t>
            </a:r>
            <a:endParaRPr/>
          </a:p>
        </p:txBody>
      </p:sp>
      <p:sp>
        <p:nvSpPr>
          <p:cNvPr id="518" name="Google Shape;518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40000" lnSpcReduction="20000"/>
          </a:bodyPr>
          <a:lstStyle/>
          <a:p>
            <a:pPr indent="0" lvl="0" marL="114277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urier New"/>
                <a:ea typeface="Courier New"/>
                <a:cs typeface="Courier New"/>
                <a:sym typeface="Courier New"/>
              </a:rPr>
              <a:t>#SBATCH &lt;options&gt;     sbatch &lt;options&gt;</a:t>
            </a:r>
            <a:endParaRPr sz="2800"/>
          </a:p>
          <a:p>
            <a:pPr indent="0" lvl="0" marL="114277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Allocation:	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--account=&lt;account_no&gt;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Partition:	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--partition=&lt;partition_name&gt;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Sending emails: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--mail-type=&lt;type&gt;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Email address: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--mail-user=&lt;user&gt;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Number of nodes: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--nodes=&lt;nodes&gt;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>
                <a:latin typeface="Helvetica Neue"/>
                <a:ea typeface="Helvetica Neue"/>
                <a:cs typeface="Helvetica Neue"/>
                <a:sym typeface="Helvetica Neue"/>
              </a:rPr>
              <a:t>Number of tasks:   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--ntasks=&lt;processes&gt;</a:t>
            </a:r>
            <a:endParaRPr sz="2900">
              <a:latin typeface="Courier"/>
              <a:ea typeface="Courier"/>
              <a:cs typeface="Courier"/>
              <a:sym typeface="Courier"/>
            </a:endParaRPr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Quality of service: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--qos=&lt;qos&gt;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Reservation: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--reservation=&lt;name&gt;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Wall time:	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--time=&lt;wall time&gt;</a:t>
            </a:r>
            <a:endParaRPr sz="2800"/>
          </a:p>
          <a:p>
            <a:pPr indent="-200977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900"/>
              <a:t>Job Name:		</a:t>
            </a:r>
            <a:r>
              <a:rPr lang="en" sz="2900">
                <a:latin typeface="Courier"/>
                <a:ea typeface="Courier"/>
                <a:cs typeface="Courier"/>
                <a:sym typeface="Courier"/>
              </a:rPr>
              <a:t>--job-name=&lt;jobname&gt;</a:t>
            </a:r>
            <a:endParaRPr sz="2800"/>
          </a:p>
          <a:p>
            <a:pPr indent="-148272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06692" lvl="0" marL="22860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 sz="2300">
                <a:latin typeface="Helvetica Neue"/>
                <a:ea typeface="Helvetica Neue"/>
                <a:cs typeface="Helvetica Neue"/>
                <a:sym typeface="Helvetica Neue"/>
              </a:rPr>
              <a:t>FYI:  You do NOT actually type &lt;&gt; above – this designates something specific you as a user must enter about your job</a:t>
            </a:r>
            <a:endParaRPr/>
          </a:p>
        </p:txBody>
      </p:sp>
      <p:sp>
        <p:nvSpPr>
          <p:cNvPr id="519" name="Google Shape;519;p51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20" name="Google Shape;520;p5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p51"/>
          <p:cNvSpPr txBox="1"/>
          <p:nvPr/>
        </p:nvSpPr>
        <p:spPr>
          <a:xfrm>
            <a:off x="4474504" y="538583"/>
            <a:ext cx="4357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http://slurm.schedmd.com/sbatch.html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Writing a Job</a:t>
            </a:r>
            <a:r>
              <a:rPr lang="en" sz="3020"/>
              <a:t>: Hostname</a:t>
            </a:r>
            <a:endParaRPr sz="3020"/>
          </a:p>
        </p:txBody>
      </p:sp>
      <p:sp>
        <p:nvSpPr>
          <p:cNvPr id="527" name="Google Shape;527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41934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" sz="2800">
                <a:solidFill>
                  <a:schemeClr val="dk1"/>
                </a:solidFill>
              </a:rPr>
              <a:t>Submit a slurm job with the following instructions:</a:t>
            </a:r>
            <a:endParaRPr sz="2800">
              <a:solidFill>
                <a:schemeClr val="dk1"/>
              </a:solidFill>
            </a:endParaRPr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The job will be submitted from a bash script named hostname_summit.sh</a:t>
            </a:r>
            <a:endParaRPr sz="1800"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The job should run the Unix “hostname” command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The job will run on 1 node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We will request 1 minute wall time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Run using “testing” QOS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Run on the shas-testing partition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Output should contain job #</a:t>
            </a:r>
            <a:endParaRPr sz="18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52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29" name="Google Shape;529;p5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/>
              <a:t>Before We Begin</a:t>
            </a:r>
            <a:endParaRPr/>
          </a:p>
        </p:txBody>
      </p:sp>
      <p:sp>
        <p:nvSpPr>
          <p:cNvPr id="115" name="Google Shape;115;p17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628650" y="1369225"/>
            <a:ext cx="3943500" cy="312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1778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000"/>
              <a:t>Goals</a:t>
            </a:r>
            <a:endParaRPr b="1" sz="20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B</a:t>
            </a:r>
            <a:r>
              <a:rPr lang="en" sz="1800"/>
              <a:t>asic resources </a:t>
            </a:r>
            <a:r>
              <a:rPr lang="en" sz="1800"/>
              <a:t>Research Computing (RC) offers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How to get an account &amp; log in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How to navigate Research Computing (RC)</a:t>
            </a:r>
            <a:endParaRPr sz="1800">
              <a:highlight>
                <a:srgbClr val="F4CCCC"/>
              </a:highlight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How to run a job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Help!</a:t>
            </a:r>
            <a:endParaRPr sz="18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Demo: Writing Hostname</a:t>
            </a:r>
            <a:endParaRPr sz="3020"/>
          </a:p>
        </p:txBody>
      </p:sp>
      <p:sp>
        <p:nvSpPr>
          <p:cNvPr id="535" name="Google Shape;535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53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37" name="Google Shape;537;p53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Demo: Writing Hostname</a:t>
            </a:r>
            <a:endParaRPr sz="3020"/>
          </a:p>
        </p:txBody>
      </p:sp>
      <p:sp>
        <p:nvSpPr>
          <p:cNvPr id="543" name="Google Shape;543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77500" lnSpcReduction="20000"/>
          </a:bodyPr>
          <a:lstStyle/>
          <a:p>
            <a:pPr indent="0" lvl="0" marL="15237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--nodes=1                      # Number of requested nodes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--time=0:01:00                 # Max wall time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--qos=testing                  # Specify QOS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--partition=shas-testing       # Specify Summit haswell nodes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#SBATCH --output=hostname_%j.out       # Rename standard output file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br>
              <a:rPr lang="en" sz="2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# purge all existing modules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module purge</a:t>
            </a:r>
            <a:endParaRPr sz="2800"/>
          </a:p>
          <a:p>
            <a:pPr indent="0" lvl="0" marL="15237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br>
              <a:rPr lang="en" sz="2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endParaRPr sz="28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54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45" name="Google Shape;545;p54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Submitting a Job</a:t>
            </a:r>
            <a:endParaRPr sz="3020"/>
          </a:p>
        </p:txBody>
      </p:sp>
      <p:sp>
        <p:nvSpPr>
          <p:cNvPr id="551" name="Google Shape;551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Load up the slurm module (probably not needed)</a:t>
            </a:r>
            <a:endParaRPr sz="2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module load slurm/summit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Submit the job:</a:t>
            </a:r>
            <a:endParaRPr sz="2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sbatch hostname_summit.sh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Check output</a:t>
            </a:r>
            <a:endParaRPr sz="20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55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53" name="Google Shape;553;p55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Help! I’m stuck, where do I go next?</a:t>
            </a:r>
            <a:endParaRPr/>
          </a:p>
        </p:txBody>
      </p:sp>
      <p:sp>
        <p:nvSpPr>
          <p:cNvPr id="559" name="Google Shape;559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We’ve got your back: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Documentation: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https://curc.readthedocs.io/en/latest/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Trainings: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https://www.colorado.edu/crdds/what-we-do/education-training</a:t>
            </a:r>
            <a:r>
              <a:rPr lang="en"/>
              <a:t> </a:t>
            </a:r>
            <a:endParaRPr/>
          </a:p>
          <a:p>
            <a:pPr indent="-3619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Email: </a:t>
            </a:r>
            <a:r>
              <a:rPr lang="en" u="sng">
                <a:solidFill>
                  <a:schemeClr val="hlink"/>
                </a:solidFill>
                <a:hlinkClick r:id="rId5"/>
              </a:rPr>
              <a:t>rc-help@colorado.edu</a:t>
            </a:r>
            <a:r>
              <a:rPr lang="en"/>
              <a:t> </a:t>
            </a:r>
            <a:endParaRPr/>
          </a:p>
        </p:txBody>
      </p:sp>
      <p:sp>
        <p:nvSpPr>
          <p:cNvPr id="560" name="Google Shape;560;p56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61" name="Google Shape;561;p56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/>
              <a:t>Review</a:t>
            </a:r>
            <a:endParaRPr/>
          </a:p>
        </p:txBody>
      </p:sp>
      <p:sp>
        <p:nvSpPr>
          <p:cNvPr id="567" name="Google Shape;567;p57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568" name="Google Shape;568;p57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9" name="Google Shape;569;p57"/>
          <p:cNvSpPr txBox="1"/>
          <p:nvPr>
            <p:ph idx="1" type="body"/>
          </p:nvPr>
        </p:nvSpPr>
        <p:spPr>
          <a:xfrm>
            <a:off x="628650" y="1369225"/>
            <a:ext cx="3943500" cy="312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1778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000"/>
              <a:t>Goals</a:t>
            </a:r>
            <a:endParaRPr b="1" sz="20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Basic resources RC offers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How to get an account &amp; log in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How to navigate RC</a:t>
            </a:r>
            <a:endParaRPr sz="1800">
              <a:highlight>
                <a:srgbClr val="F4CCCC"/>
              </a:highlight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How to run a job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Help!</a:t>
            </a:r>
            <a:endParaRPr sz="18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5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/>
              <a:t>Before We Begin</a:t>
            </a:r>
            <a:endParaRPr/>
          </a:p>
        </p:txBody>
      </p:sp>
      <p:sp>
        <p:nvSpPr>
          <p:cNvPr id="123" name="Google Shape;123;p18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24" name="Google Shape;124;p18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628650" y="1369225"/>
            <a:ext cx="3943500" cy="312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1778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000"/>
              <a:t>Goals</a:t>
            </a:r>
            <a:endParaRPr b="1" sz="20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B</a:t>
            </a:r>
            <a:r>
              <a:rPr lang="en" sz="1800"/>
              <a:t>asic resources Research Computing (RC) offers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How to get an account &amp; log in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How to navigate Research Computing (RC)</a:t>
            </a:r>
            <a:endParaRPr sz="1800">
              <a:highlight>
                <a:srgbClr val="F4CCCC"/>
              </a:highlight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How to run a job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Help!</a:t>
            </a:r>
            <a:endParaRPr sz="1800"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4742250" y="1369225"/>
            <a:ext cx="3943500" cy="312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2000"/>
              <a:t>Things to take note of </a:t>
            </a:r>
            <a:endParaRPr b="1" sz="2000"/>
          </a:p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Confusing, ambiguous, highly nuanced concepts</a:t>
            </a:r>
            <a:endParaRPr sz="1800"/>
          </a:p>
          <a:p>
            <a:pPr indent="-342900" lvl="0" marL="457200" rtl="0" algn="l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Common mistakes or frustrations</a:t>
            </a:r>
            <a:endParaRPr sz="18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1800"/>
              <a:t>Ask Questions!</a:t>
            </a:r>
            <a:endParaRPr b="1"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/>
              <a:t>Jargon</a:t>
            </a:r>
            <a:endParaRPr/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628650" y="1369219"/>
            <a:ext cx="78867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b="1" lang="en" sz="2000"/>
              <a:t>RC</a:t>
            </a:r>
            <a:r>
              <a:rPr lang="en" sz="2000"/>
              <a:t> = Research Computing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b="1" lang="en" sz="2000"/>
              <a:t>HPC</a:t>
            </a:r>
            <a:r>
              <a:rPr lang="en" sz="2000"/>
              <a:t> = High Performance Computing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b="1" lang="en" sz="2000"/>
              <a:t>&lt;input&gt;</a:t>
            </a:r>
            <a:r>
              <a:rPr lang="en" sz="2000"/>
              <a:t> = your input (username, password, etc.), do not include &lt;&gt; when you write it</a:t>
            </a:r>
            <a:endParaRPr sz="2000"/>
          </a:p>
          <a:p>
            <a:pPr indent="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 </a:t>
            </a:r>
            <a:endParaRPr sz="2000"/>
          </a:p>
          <a:p>
            <a:pPr indent="-38100" lvl="0" marL="17780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sp>
        <p:nvSpPr>
          <p:cNvPr id="133" name="Google Shape;133;p19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34" name="Google Shape;134;p19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0"/>
          <p:cNvSpPr txBox="1"/>
          <p:nvPr>
            <p:ph type="title"/>
          </p:nvPr>
        </p:nvSpPr>
        <p:spPr>
          <a:xfrm>
            <a:off x="220900" y="186519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/>
              <a:t>Why High Performance Computing (HPC)?</a:t>
            </a:r>
            <a:endParaRPr sz="2600"/>
          </a:p>
        </p:txBody>
      </p:sp>
      <p:grpSp>
        <p:nvGrpSpPr>
          <p:cNvPr id="142" name="Google Shape;142;p20"/>
          <p:cNvGrpSpPr/>
          <p:nvPr/>
        </p:nvGrpSpPr>
        <p:grpSpPr>
          <a:xfrm>
            <a:off x="1438087" y="1216622"/>
            <a:ext cx="3072634" cy="3072634"/>
            <a:chOff x="2986712" y="1676962"/>
            <a:chExt cx="1854000" cy="1854000"/>
          </a:xfrm>
        </p:grpSpPr>
        <p:sp>
          <p:nvSpPr>
            <p:cNvPr id="143" name="Google Shape;143;p20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0"/>
            <p:cNvSpPr txBox="1"/>
            <p:nvPr/>
          </p:nvSpPr>
          <p:spPr>
            <a:xfrm>
              <a:off x="3178267" y="2052680"/>
              <a:ext cx="1470900" cy="27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</a:rPr>
                <a:t>Personal Computers</a:t>
              </a:r>
              <a:endParaRPr b="1" sz="1800">
                <a:solidFill>
                  <a:schemeClr val="dk1"/>
                </a:solidFill>
              </a:endParaRPr>
            </a:p>
          </p:txBody>
        </p:sp>
      </p:grpSp>
      <p:sp>
        <p:nvSpPr>
          <p:cNvPr id="145" name="Google Shape;145;p20"/>
          <p:cNvSpPr txBox="1"/>
          <p:nvPr/>
        </p:nvSpPr>
        <p:spPr>
          <a:xfrm>
            <a:off x="1757675" y="2265253"/>
            <a:ext cx="22965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Personal Data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Photos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Games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Applications...</a:t>
            </a:r>
            <a:endParaRPr sz="1800">
              <a:solidFill>
                <a:schemeClr val="accent3"/>
              </a:solidFill>
            </a:endParaRPr>
          </a:p>
        </p:txBody>
      </p:sp>
      <p:grpSp>
        <p:nvGrpSpPr>
          <p:cNvPr id="146" name="Google Shape;146;p20"/>
          <p:cNvGrpSpPr/>
          <p:nvPr/>
        </p:nvGrpSpPr>
        <p:grpSpPr>
          <a:xfrm>
            <a:off x="4286102" y="1216636"/>
            <a:ext cx="3072634" cy="3072634"/>
            <a:chOff x="4303290" y="1676962"/>
            <a:chExt cx="1854000" cy="1854000"/>
          </a:xfrm>
        </p:grpSpPr>
        <p:sp>
          <p:nvSpPr>
            <p:cNvPr id="147" name="Google Shape;147;p20"/>
            <p:cNvSpPr/>
            <p:nvPr/>
          </p:nvSpPr>
          <p:spPr>
            <a:xfrm>
              <a:off x="4303290" y="1676962"/>
              <a:ext cx="1854000" cy="18540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rgbClr val="0097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0"/>
            <p:cNvSpPr txBox="1"/>
            <p:nvPr/>
          </p:nvSpPr>
          <p:spPr>
            <a:xfrm>
              <a:off x="4708893" y="1936332"/>
              <a:ext cx="1075200" cy="521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</a:rPr>
                <a:t>HPC </a:t>
              </a:r>
              <a:endParaRPr b="1" sz="1800">
                <a:solidFill>
                  <a:schemeClr val="dk1"/>
                </a:solidFill>
              </a:endParaRPr>
            </a:p>
          </p:txBody>
        </p:sp>
      </p:grpSp>
      <p:sp>
        <p:nvSpPr>
          <p:cNvPr id="149" name="Google Shape;149;p20"/>
          <p:cNvSpPr txBox="1"/>
          <p:nvPr/>
        </p:nvSpPr>
        <p:spPr>
          <a:xfrm>
            <a:off x="4463275" y="2265250"/>
            <a:ext cx="2772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Behavior analysis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Climate modeling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Molecular sciences</a:t>
            </a:r>
            <a:endParaRPr sz="1800">
              <a:solidFill>
                <a:schemeClr val="accent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 sz="1800">
                <a:solidFill>
                  <a:schemeClr val="accent3"/>
                </a:solidFill>
              </a:rPr>
              <a:t>Early universe...</a:t>
            </a:r>
            <a:endParaRPr sz="1800">
              <a:solidFill>
                <a:schemeClr val="accent3"/>
              </a:solidFill>
            </a:endParaRPr>
          </a:p>
        </p:txBody>
      </p:sp>
      <p:pic>
        <p:nvPicPr>
          <p:cNvPr id="150" name="Google Shape;1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99" y="2201846"/>
            <a:ext cx="1104176" cy="1052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168" y="1132435"/>
            <a:ext cx="1104175" cy="827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5061" y="3496850"/>
            <a:ext cx="720400" cy="97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39314" y="950350"/>
            <a:ext cx="2061201" cy="1209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59959" y="2991724"/>
            <a:ext cx="1819924" cy="132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idx="11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60" name="Google Shape;160;p21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High Performance Computing</a:t>
            </a:r>
            <a:endParaRPr sz="2600"/>
          </a:p>
        </p:txBody>
      </p:sp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00" y="1879348"/>
            <a:ext cx="1383025" cy="138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1"/>
          <p:cNvSpPr/>
          <p:nvPr/>
        </p:nvSpPr>
        <p:spPr>
          <a:xfrm>
            <a:off x="3974475" y="225571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</a:t>
            </a:r>
            <a:endParaRPr/>
          </a:p>
        </p:txBody>
      </p:sp>
      <p:sp>
        <p:nvSpPr>
          <p:cNvPr id="164" name="Google Shape;164;p21"/>
          <p:cNvSpPr/>
          <p:nvPr/>
        </p:nvSpPr>
        <p:spPr>
          <a:xfrm>
            <a:off x="6839575" y="3309937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</a:t>
            </a:r>
            <a:endParaRPr/>
          </a:p>
        </p:txBody>
      </p:sp>
      <p:sp>
        <p:nvSpPr>
          <p:cNvPr id="165" name="Google Shape;165;p21"/>
          <p:cNvSpPr/>
          <p:nvPr/>
        </p:nvSpPr>
        <p:spPr>
          <a:xfrm>
            <a:off x="6839575" y="1249062"/>
            <a:ext cx="1328100" cy="6303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cxnSp>
        <p:nvCxnSpPr>
          <p:cNvPr id="166" name="Google Shape;166;p21"/>
          <p:cNvCxnSpPr/>
          <p:nvPr/>
        </p:nvCxnSpPr>
        <p:spPr>
          <a:xfrm>
            <a:off x="2421100" y="2444900"/>
            <a:ext cx="1200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21"/>
          <p:cNvCxnSpPr/>
          <p:nvPr/>
        </p:nvCxnSpPr>
        <p:spPr>
          <a:xfrm rot="10800000">
            <a:off x="2428750" y="2827050"/>
            <a:ext cx="11847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1"/>
          <p:cNvCxnSpPr/>
          <p:nvPr/>
        </p:nvCxnSpPr>
        <p:spPr>
          <a:xfrm flipH="1" rot="10800000">
            <a:off x="5547025" y="1673050"/>
            <a:ext cx="1070100" cy="580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1"/>
          <p:cNvCxnSpPr/>
          <p:nvPr/>
        </p:nvCxnSpPr>
        <p:spPr>
          <a:xfrm>
            <a:off x="5524100" y="2995175"/>
            <a:ext cx="1192200" cy="481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1"/>
          <p:cNvCxnSpPr/>
          <p:nvPr/>
        </p:nvCxnSpPr>
        <p:spPr>
          <a:xfrm>
            <a:off x="7457700" y="2055125"/>
            <a:ext cx="0" cy="111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1"/>
          <p:cNvSpPr txBox="1"/>
          <p:nvPr/>
        </p:nvSpPr>
        <p:spPr>
          <a:xfrm>
            <a:off x="2441950" y="1889425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Job</a:t>
            </a:r>
            <a:endParaRPr/>
          </a:p>
        </p:txBody>
      </p:sp>
      <p:sp>
        <p:nvSpPr>
          <p:cNvPr id="172" name="Google Shape;172;p21"/>
          <p:cNvSpPr txBox="1"/>
          <p:nvPr/>
        </p:nvSpPr>
        <p:spPr>
          <a:xfrm>
            <a:off x="2486050" y="3035825"/>
            <a:ext cx="11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Results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What is Research Computing?</a:t>
            </a:r>
            <a:endParaRPr sz="3020"/>
          </a:p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 sz="2600">
                <a:solidFill>
                  <a:schemeClr val="dk1"/>
                </a:solidFill>
              </a:rPr>
              <a:t>Provide services for researchers that include:</a:t>
            </a:r>
            <a:endParaRPr sz="22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Large scale computing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Data storage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High speed data transfer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Data management support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Consulting &amp; Training</a:t>
            </a:r>
            <a:endParaRPr sz="25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" sz="2600">
                <a:solidFill>
                  <a:schemeClr val="dk1"/>
                </a:solidFill>
              </a:rPr>
              <a:t>We are likely best known for:</a:t>
            </a:r>
            <a:endParaRPr sz="22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Summit Supercomputer</a:t>
            </a:r>
            <a:endParaRPr sz="21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2100">
                <a:solidFill>
                  <a:schemeClr val="dk1"/>
                </a:solidFill>
              </a:rPr>
              <a:t>PetaLibrary Storage</a:t>
            </a:r>
            <a:endParaRPr sz="1700"/>
          </a:p>
        </p:txBody>
      </p:sp>
      <p:sp>
        <p:nvSpPr>
          <p:cNvPr id="179" name="Google Shape;179;p22"/>
          <p:cNvSpPr txBox="1"/>
          <p:nvPr>
            <p:ph idx="4294967295" type="ftr"/>
          </p:nvPr>
        </p:nvSpPr>
        <p:spPr>
          <a:xfrm>
            <a:off x="3091727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User Seminar</a:t>
            </a:r>
            <a:endParaRPr/>
          </a:p>
        </p:txBody>
      </p:sp>
      <p:sp>
        <p:nvSpPr>
          <p:cNvPr id="180" name="Google Shape;180;p22"/>
          <p:cNvSpPr txBox="1"/>
          <p:nvPr>
            <p:ph idx="12" type="sldNum"/>
          </p:nvPr>
        </p:nvSpPr>
        <p:spPr>
          <a:xfrm>
            <a:off x="6457950" y="4767263"/>
            <a:ext cx="512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018_TemplateRC_wid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